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316" r:id="rId3"/>
    <p:sldId id="259" r:id="rId4"/>
    <p:sldId id="278" r:id="rId5"/>
    <p:sldId id="266" r:id="rId6"/>
    <p:sldId id="330" r:id="rId7"/>
    <p:sldId id="309" r:id="rId8"/>
    <p:sldId id="314" r:id="rId9"/>
    <p:sldId id="324" r:id="rId10"/>
    <p:sldId id="313" r:id="rId11"/>
    <p:sldId id="315" r:id="rId12"/>
    <p:sldId id="317" r:id="rId13"/>
    <p:sldId id="269" r:id="rId14"/>
    <p:sldId id="298" r:id="rId15"/>
    <p:sldId id="332" r:id="rId16"/>
    <p:sldId id="287" r:id="rId17"/>
    <p:sldId id="299" r:id="rId18"/>
    <p:sldId id="331" r:id="rId19"/>
    <p:sldId id="333" r:id="rId20"/>
    <p:sldId id="272" r:id="rId21"/>
    <p:sldId id="288" r:id="rId22"/>
    <p:sldId id="304" r:id="rId23"/>
    <p:sldId id="289" r:id="rId24"/>
    <p:sldId id="305" r:id="rId25"/>
    <p:sldId id="273" r:id="rId26"/>
    <p:sldId id="292" r:id="rId27"/>
    <p:sldId id="335" r:id="rId28"/>
    <p:sldId id="290" r:id="rId29"/>
    <p:sldId id="338" r:id="rId30"/>
    <p:sldId id="291" r:id="rId31"/>
    <p:sldId id="339" r:id="rId32"/>
    <p:sldId id="286" r:id="rId33"/>
    <p:sldId id="294" r:id="rId34"/>
    <p:sldId id="293" r:id="rId35"/>
    <p:sldId id="325" r:id="rId36"/>
    <p:sldId id="268" r:id="rId37"/>
    <p:sldId id="326" r:id="rId38"/>
    <p:sldId id="311" r:id="rId39"/>
    <p:sldId id="321" r:id="rId40"/>
    <p:sldId id="323" r:id="rId41"/>
    <p:sldId id="327" r:id="rId42"/>
    <p:sldId id="334" r:id="rId43"/>
    <p:sldId id="328" r:id="rId44"/>
    <p:sldId id="263" r:id="rId45"/>
    <p:sldId id="318" r:id="rId46"/>
    <p:sldId id="329" r:id="rId47"/>
    <p:sldId id="277" r:id="rId4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DB5"/>
    <a:srgbClr val="F6863B"/>
    <a:srgbClr val="DEDDE2"/>
    <a:srgbClr val="DFDEE3"/>
    <a:srgbClr val="E9EBF5"/>
    <a:srgbClr val="4472C4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36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C84D4F-E31A-475D-968E-69BF3842684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7307A02-B007-4492-8312-58AB049A704B}">
      <dgm:prSet phldrT="[텍스트]"/>
      <dgm:spPr/>
      <dgm:t>
        <a:bodyPr/>
        <a:lstStyle/>
        <a:p>
          <a:pPr latinLnBrk="1"/>
          <a:r>
            <a:rPr lang="ko-KR" altLang="en-US" b="1" dirty="0"/>
            <a:t>정확한 정보를 이용한 양질의 서비스 제공</a:t>
          </a:r>
        </a:p>
      </dgm:t>
    </dgm:pt>
    <dgm:pt modelId="{56792531-FBF8-42C4-9374-023D0CC14F65}" type="parTrans" cxnId="{6B0AAAB2-C3A3-4E93-A92F-EDF6F167CE02}">
      <dgm:prSet/>
      <dgm:spPr/>
      <dgm:t>
        <a:bodyPr/>
        <a:lstStyle/>
        <a:p>
          <a:pPr latinLnBrk="1"/>
          <a:endParaRPr lang="ko-KR" altLang="en-US"/>
        </a:p>
      </dgm:t>
    </dgm:pt>
    <dgm:pt modelId="{E24D0C95-EE98-4466-BB62-8E7D7E0F9CBB}" type="sibTrans" cxnId="{6B0AAAB2-C3A3-4E93-A92F-EDF6F167CE02}">
      <dgm:prSet/>
      <dgm:spPr/>
      <dgm:t>
        <a:bodyPr/>
        <a:lstStyle/>
        <a:p>
          <a:pPr latinLnBrk="1"/>
          <a:endParaRPr lang="ko-KR" altLang="en-US"/>
        </a:p>
      </dgm:t>
    </dgm:pt>
    <dgm:pt modelId="{3BCE9D82-E5D6-4375-AA98-12A05BBA32CE}">
      <dgm:prSet phldrT="[텍스트]" custT="1"/>
      <dgm:spPr/>
      <dgm:t>
        <a:bodyPr/>
        <a:lstStyle/>
        <a:p>
          <a:pPr latinLnBrk="1"/>
          <a:r>
            <a:rPr lang="ko-KR" altLang="en-US" sz="2800" b="1" dirty="0"/>
            <a:t>초보자 뿐 아니라 중</a:t>
          </a:r>
          <a:r>
            <a:rPr lang="en-US" altLang="ko-KR" sz="2800" b="1" dirty="0"/>
            <a:t>, </a:t>
          </a:r>
          <a:r>
            <a:rPr lang="ko-KR" altLang="en-US" sz="2800" b="1" dirty="0"/>
            <a:t>고급자도 활용 가능</a:t>
          </a:r>
        </a:p>
      </dgm:t>
    </dgm:pt>
    <dgm:pt modelId="{C890D1D9-866B-41E5-BB91-D6A8E87994D4}" type="parTrans" cxnId="{315B555F-4D44-4B3B-B6DD-B755BAD5D751}">
      <dgm:prSet/>
      <dgm:spPr/>
      <dgm:t>
        <a:bodyPr/>
        <a:lstStyle/>
        <a:p>
          <a:pPr latinLnBrk="1"/>
          <a:endParaRPr lang="ko-KR" altLang="en-US"/>
        </a:p>
      </dgm:t>
    </dgm:pt>
    <dgm:pt modelId="{8976B0A1-51F0-4574-9267-60BFA549D64C}" type="sibTrans" cxnId="{315B555F-4D44-4B3B-B6DD-B755BAD5D751}">
      <dgm:prSet/>
      <dgm:spPr/>
      <dgm:t>
        <a:bodyPr/>
        <a:lstStyle/>
        <a:p>
          <a:pPr latinLnBrk="1"/>
          <a:endParaRPr lang="ko-KR" altLang="en-US"/>
        </a:p>
      </dgm:t>
    </dgm:pt>
    <dgm:pt modelId="{743AD2D6-A6AE-4F03-AFF7-FC59920BBA88}">
      <dgm:prSet phldrT="[텍스트]" custT="1"/>
      <dgm:spPr/>
      <dgm:t>
        <a:bodyPr/>
        <a:lstStyle/>
        <a:p>
          <a:pPr latinLnBrk="1"/>
          <a:r>
            <a:rPr lang="ko-KR" altLang="en-US" sz="2400" b="1" dirty="0"/>
            <a:t>실시간 모니터링으로 사용자의 오류           최소화</a:t>
          </a:r>
        </a:p>
      </dgm:t>
    </dgm:pt>
    <dgm:pt modelId="{0E311BBB-6634-4021-B910-ED64A9479B4D}" type="parTrans" cxnId="{0340C3DF-6D65-4213-B398-208908CFBDB3}">
      <dgm:prSet/>
      <dgm:spPr/>
      <dgm:t>
        <a:bodyPr/>
        <a:lstStyle/>
        <a:p>
          <a:pPr latinLnBrk="1"/>
          <a:endParaRPr lang="ko-KR" altLang="en-US"/>
        </a:p>
      </dgm:t>
    </dgm:pt>
    <dgm:pt modelId="{E564F83C-87BB-44E8-81C1-3304541107C6}" type="sibTrans" cxnId="{0340C3DF-6D65-4213-B398-208908CFBDB3}">
      <dgm:prSet/>
      <dgm:spPr/>
      <dgm:t>
        <a:bodyPr/>
        <a:lstStyle/>
        <a:p>
          <a:pPr latinLnBrk="1"/>
          <a:endParaRPr lang="ko-KR" altLang="en-US"/>
        </a:p>
      </dgm:t>
    </dgm:pt>
    <dgm:pt modelId="{23F5276D-DCC3-4411-9784-CE306EF1E961}" type="pres">
      <dgm:prSet presAssocID="{23C84D4F-E31A-475D-968E-69BF38426844}" presName="Name0" presStyleCnt="0">
        <dgm:presLayoutVars>
          <dgm:dir/>
          <dgm:animLvl val="lvl"/>
          <dgm:resizeHandles val="exact"/>
        </dgm:presLayoutVars>
      </dgm:prSet>
      <dgm:spPr/>
    </dgm:pt>
    <dgm:pt modelId="{4B1F558D-B296-46A9-8D0C-D8A526A852B5}" type="pres">
      <dgm:prSet presAssocID="{77307A02-B007-4492-8312-58AB049A704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4F9A469-4B6A-4CFC-ACB0-DB34CB7F5592}" type="pres">
      <dgm:prSet presAssocID="{E24D0C95-EE98-4466-BB62-8E7D7E0F9CBB}" presName="parTxOnlySpace" presStyleCnt="0"/>
      <dgm:spPr/>
    </dgm:pt>
    <dgm:pt modelId="{A7E99A52-7A90-4B53-8C67-58A32DB96B01}" type="pres">
      <dgm:prSet presAssocID="{3BCE9D82-E5D6-4375-AA98-12A05BBA32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F697979-55C1-47DE-BDF8-91A742203614}" type="pres">
      <dgm:prSet presAssocID="{8976B0A1-51F0-4574-9267-60BFA549D64C}" presName="parTxOnlySpace" presStyleCnt="0"/>
      <dgm:spPr/>
    </dgm:pt>
    <dgm:pt modelId="{34A4F24A-EDE3-4CDC-81F1-68E6C876696A}" type="pres">
      <dgm:prSet presAssocID="{743AD2D6-A6AE-4F03-AFF7-FC59920BBA88}" presName="parTxOnly" presStyleLbl="node1" presStyleIdx="2" presStyleCnt="3" custLinFactNeighborY="540">
        <dgm:presLayoutVars>
          <dgm:chMax val="0"/>
          <dgm:chPref val="0"/>
          <dgm:bulletEnabled val="1"/>
        </dgm:presLayoutVars>
      </dgm:prSet>
      <dgm:spPr/>
    </dgm:pt>
  </dgm:ptLst>
  <dgm:cxnLst>
    <dgm:cxn modelId="{E3873B08-AB75-476B-8732-7EE5275252EA}" type="presOf" srcId="{77307A02-B007-4492-8312-58AB049A704B}" destId="{4B1F558D-B296-46A9-8D0C-D8A526A852B5}" srcOrd="0" destOrd="0" presId="urn:microsoft.com/office/officeart/2005/8/layout/chevron1"/>
    <dgm:cxn modelId="{C1CD1D0F-3296-4460-B1D0-90D8C55242E6}" type="presOf" srcId="{23C84D4F-E31A-475D-968E-69BF38426844}" destId="{23F5276D-DCC3-4411-9784-CE306EF1E961}" srcOrd="0" destOrd="0" presId="urn:microsoft.com/office/officeart/2005/8/layout/chevron1"/>
    <dgm:cxn modelId="{8C930220-F651-42ED-8563-081F771AB5EC}" type="presOf" srcId="{743AD2D6-A6AE-4F03-AFF7-FC59920BBA88}" destId="{34A4F24A-EDE3-4CDC-81F1-68E6C876696A}" srcOrd="0" destOrd="0" presId="urn:microsoft.com/office/officeart/2005/8/layout/chevron1"/>
    <dgm:cxn modelId="{50E3685C-25EC-4023-B9B2-98E682B02F58}" type="presOf" srcId="{3BCE9D82-E5D6-4375-AA98-12A05BBA32CE}" destId="{A7E99A52-7A90-4B53-8C67-58A32DB96B01}" srcOrd="0" destOrd="0" presId="urn:microsoft.com/office/officeart/2005/8/layout/chevron1"/>
    <dgm:cxn modelId="{315B555F-4D44-4B3B-B6DD-B755BAD5D751}" srcId="{23C84D4F-E31A-475D-968E-69BF38426844}" destId="{3BCE9D82-E5D6-4375-AA98-12A05BBA32CE}" srcOrd="1" destOrd="0" parTransId="{C890D1D9-866B-41E5-BB91-D6A8E87994D4}" sibTransId="{8976B0A1-51F0-4574-9267-60BFA549D64C}"/>
    <dgm:cxn modelId="{6B0AAAB2-C3A3-4E93-A92F-EDF6F167CE02}" srcId="{23C84D4F-E31A-475D-968E-69BF38426844}" destId="{77307A02-B007-4492-8312-58AB049A704B}" srcOrd="0" destOrd="0" parTransId="{56792531-FBF8-42C4-9374-023D0CC14F65}" sibTransId="{E24D0C95-EE98-4466-BB62-8E7D7E0F9CBB}"/>
    <dgm:cxn modelId="{0340C3DF-6D65-4213-B398-208908CFBDB3}" srcId="{23C84D4F-E31A-475D-968E-69BF38426844}" destId="{743AD2D6-A6AE-4F03-AFF7-FC59920BBA88}" srcOrd="2" destOrd="0" parTransId="{0E311BBB-6634-4021-B910-ED64A9479B4D}" sibTransId="{E564F83C-87BB-44E8-81C1-3304541107C6}"/>
    <dgm:cxn modelId="{718A343C-65BF-4ABB-AB63-F6F2D7551DBF}" type="presParOf" srcId="{23F5276D-DCC3-4411-9784-CE306EF1E961}" destId="{4B1F558D-B296-46A9-8D0C-D8A526A852B5}" srcOrd="0" destOrd="0" presId="urn:microsoft.com/office/officeart/2005/8/layout/chevron1"/>
    <dgm:cxn modelId="{057580A5-331C-4B8E-9EC6-A9ED0D441DE9}" type="presParOf" srcId="{23F5276D-DCC3-4411-9784-CE306EF1E961}" destId="{C4F9A469-4B6A-4CFC-ACB0-DB34CB7F5592}" srcOrd="1" destOrd="0" presId="urn:microsoft.com/office/officeart/2005/8/layout/chevron1"/>
    <dgm:cxn modelId="{628353ED-8FB0-47C2-B893-B8BE3F6787C4}" type="presParOf" srcId="{23F5276D-DCC3-4411-9784-CE306EF1E961}" destId="{A7E99A52-7A90-4B53-8C67-58A32DB96B01}" srcOrd="2" destOrd="0" presId="urn:microsoft.com/office/officeart/2005/8/layout/chevron1"/>
    <dgm:cxn modelId="{D85394F4-CE2D-4A15-AC5A-32DD28D4D034}" type="presParOf" srcId="{23F5276D-DCC3-4411-9784-CE306EF1E961}" destId="{DF697979-55C1-47DE-BDF8-91A742203614}" srcOrd="3" destOrd="0" presId="urn:microsoft.com/office/officeart/2005/8/layout/chevron1"/>
    <dgm:cxn modelId="{538771D6-62CD-49FD-848E-BC3B13EC37B3}" type="presParOf" srcId="{23F5276D-DCC3-4411-9784-CE306EF1E961}" destId="{34A4F24A-EDE3-4CDC-81F1-68E6C876696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F558D-B296-46A9-8D0C-D8A526A852B5}">
      <dsp:nvSpPr>
        <dsp:cNvPr id="0" name=""/>
        <dsp:cNvSpPr/>
      </dsp:nvSpPr>
      <dsp:spPr>
        <a:xfrm>
          <a:off x="4087" y="2771578"/>
          <a:ext cx="4980175" cy="19920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/>
            <a:t>정확한 정보를 이용한 양질의 서비스 제공</a:t>
          </a:r>
        </a:p>
      </dsp:txBody>
      <dsp:txXfrm>
        <a:off x="1000122" y="2771578"/>
        <a:ext cx="2988105" cy="1992070"/>
      </dsp:txXfrm>
    </dsp:sp>
    <dsp:sp modelId="{A7E99A52-7A90-4B53-8C67-58A32DB96B01}">
      <dsp:nvSpPr>
        <dsp:cNvPr id="0" name=""/>
        <dsp:cNvSpPr/>
      </dsp:nvSpPr>
      <dsp:spPr>
        <a:xfrm>
          <a:off x="4486246" y="2771578"/>
          <a:ext cx="4980175" cy="19920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/>
            <a:t>초보자 뿐 아니라 중</a:t>
          </a:r>
          <a:r>
            <a:rPr lang="en-US" altLang="ko-KR" sz="2800" b="1" kern="1200" dirty="0"/>
            <a:t>, </a:t>
          </a:r>
          <a:r>
            <a:rPr lang="ko-KR" altLang="en-US" sz="2800" b="1" kern="1200" dirty="0"/>
            <a:t>고급자도 활용 가능</a:t>
          </a:r>
        </a:p>
      </dsp:txBody>
      <dsp:txXfrm>
        <a:off x="5482281" y="2771578"/>
        <a:ext cx="2988105" cy="1992070"/>
      </dsp:txXfrm>
    </dsp:sp>
    <dsp:sp modelId="{34A4F24A-EDE3-4CDC-81F1-68E6C876696A}">
      <dsp:nvSpPr>
        <dsp:cNvPr id="0" name=""/>
        <dsp:cNvSpPr/>
      </dsp:nvSpPr>
      <dsp:spPr>
        <a:xfrm>
          <a:off x="8968404" y="2782335"/>
          <a:ext cx="4980175" cy="19920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실시간 모니터링으로 사용자의 오류           최소화</a:t>
          </a:r>
        </a:p>
      </dsp:txBody>
      <dsp:txXfrm>
        <a:off x="9964439" y="2782335"/>
        <a:ext cx="2988105" cy="1992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783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05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52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76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68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11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87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5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65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9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47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57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23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32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02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1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61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56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46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8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90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19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421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47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80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91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595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9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042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158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85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903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58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9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29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53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6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2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17645" y="3538737"/>
            <a:ext cx="10241280" cy="12947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1pPr>
            <a:lvl2pPr marL="731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72007" y="2732248"/>
            <a:ext cx="11751706" cy="443429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464104" y="312778"/>
            <a:ext cx="879078" cy="4394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2418099" y="363022"/>
            <a:ext cx="1266180" cy="28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8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㈜</a:t>
            </a:r>
            <a:r>
              <a:rPr lang="ko-KR" altLang="en-US" sz="128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쀼어</a:t>
            </a:r>
            <a:r>
              <a:rPr lang="en-US" altLang="ko-KR" sz="128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’s</a:t>
            </a:r>
            <a:r>
              <a:rPr lang="en-US" altLang="ko-KR" sz="1280" baseline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blog |</a:t>
            </a:r>
            <a:endParaRPr lang="ko-KR" altLang="en-US" sz="128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72007" y="3406100"/>
            <a:ext cx="1417117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01168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11" Type="http://schemas.openxmlformats.org/officeDocument/2006/relationships/image" Target="../media/image62.jp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jpg"/><Relationship Id="rId9" Type="http://schemas.openxmlformats.org/officeDocument/2006/relationships/image" Target="../media/image60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g"/><Relationship Id="rId5" Type="http://schemas.openxmlformats.org/officeDocument/2006/relationships/image" Target="../media/image74.png"/><Relationship Id="rId4" Type="http://schemas.openxmlformats.org/officeDocument/2006/relationships/image" Target="../media/image73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39900" y="3147424"/>
            <a:ext cx="7858980" cy="19347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ko-KR" altLang="en-US" sz="6036" dirty="0">
                <a:solidFill>
                  <a:srgbClr val="C6BFEE"/>
                </a:solidFill>
                <a:latin typeface="Prompt" pitchFamily="34" charset="0"/>
                <a:cs typeface="Prompt" pitchFamily="34" charset="-120"/>
              </a:rPr>
              <a:t>초보자를 위한 </a:t>
            </a:r>
            <a:endParaRPr lang="en-US" altLang="ko-KR" sz="6036" dirty="0">
              <a:solidFill>
                <a:srgbClr val="C6BFEE"/>
              </a:solidFill>
              <a:latin typeface="Prompt" pitchFamily="34" charset="0"/>
              <a:cs typeface="Prompt" pitchFamily="34" charset="-120"/>
            </a:endParaRPr>
          </a:p>
          <a:p>
            <a:pPr marL="0" indent="0">
              <a:lnSpc>
                <a:spcPts val="7545"/>
              </a:lnSpc>
              <a:buNone/>
            </a:pPr>
            <a:r>
              <a:rPr lang="ko-KR" altLang="en-US" sz="6036" dirty="0">
                <a:solidFill>
                  <a:srgbClr val="C6BFEE"/>
                </a:solidFill>
                <a:latin typeface="Prompt" pitchFamily="34" charset="0"/>
                <a:cs typeface="Prompt" pitchFamily="34" charset="-120"/>
              </a:rPr>
              <a:t>운동 도우미 </a:t>
            </a:r>
            <a:r>
              <a:rPr lang="en-US" altLang="ko-KR" sz="6036" dirty="0">
                <a:solidFill>
                  <a:srgbClr val="C6BFEE"/>
                </a:solidFill>
                <a:latin typeface="Prompt" pitchFamily="34" charset="0"/>
                <a:cs typeface="Prompt" pitchFamily="34" charset="-120"/>
              </a:rPr>
              <a:t>E-Health</a:t>
            </a:r>
            <a:endParaRPr lang="en-US" sz="603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B0C08-C64F-4AB6-8C8E-9AA99E384047}"/>
              </a:ext>
            </a:extLst>
          </p:cNvPr>
          <p:cNvSpPr txBox="1"/>
          <p:nvPr/>
        </p:nvSpPr>
        <p:spPr>
          <a:xfrm>
            <a:off x="13339482" y="7704262"/>
            <a:ext cx="111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이지하조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-26752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06E88E-E2DD-497D-B2CE-2E0E77469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115" y="2746880"/>
            <a:ext cx="2143125" cy="21431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6D30991-1582-4F0F-BDC9-194E99CAF89C}"/>
              </a:ext>
            </a:extLst>
          </p:cNvPr>
          <p:cNvSpPr/>
          <p:nvPr/>
        </p:nvSpPr>
        <p:spPr>
          <a:xfrm>
            <a:off x="12350115" y="4996194"/>
            <a:ext cx="2143125" cy="338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998D734-572E-4DC2-8CE5-46C6C5C0CA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6" t="-34592" r="36" b="34592"/>
          <a:stretch/>
        </p:blipFill>
        <p:spPr>
          <a:xfrm>
            <a:off x="-412052" y="-651595"/>
            <a:ext cx="4763165" cy="476316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15610C-AC86-41B9-B244-61C34DA6DD1B}"/>
              </a:ext>
            </a:extLst>
          </p:cNvPr>
          <p:cNvSpPr/>
          <p:nvPr/>
        </p:nvSpPr>
        <p:spPr>
          <a:xfrm>
            <a:off x="4665401" y="6242102"/>
            <a:ext cx="6976715" cy="338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E-Health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F0BF37-FFB5-4F60-AC6E-3523624E14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724" y="1447202"/>
            <a:ext cx="6976716" cy="4741576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C059824-A914-4C30-921E-8021EAB5B764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280285" y="3498733"/>
            <a:ext cx="2387439" cy="31925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24872701-94D5-44B2-84ED-3B945591DB2C}"/>
              </a:ext>
            </a:extLst>
          </p:cNvPr>
          <p:cNvSpPr/>
          <p:nvPr/>
        </p:nvSpPr>
        <p:spPr>
          <a:xfrm>
            <a:off x="8366" y="6065023"/>
            <a:ext cx="1944905" cy="18312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294380E-8241-479D-A45A-3CCC59456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268" y="6347077"/>
            <a:ext cx="1463102" cy="106918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3EAB7F8-D966-4F78-A06D-90A2B21578D7}"/>
              </a:ext>
            </a:extLst>
          </p:cNvPr>
          <p:cNvSpPr txBox="1"/>
          <p:nvPr/>
        </p:nvSpPr>
        <p:spPr>
          <a:xfrm rot="18234878">
            <a:off x="664730" y="5090083"/>
            <a:ext cx="1341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운동 외 태그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C2A27A-BC0C-49D5-B426-A883E5191F3B}"/>
              </a:ext>
            </a:extLst>
          </p:cNvPr>
          <p:cNvSpPr txBox="1"/>
          <p:nvPr/>
        </p:nvSpPr>
        <p:spPr>
          <a:xfrm>
            <a:off x="391375" y="7374096"/>
            <a:ext cx="115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예상 질문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382777-7A5D-4CC4-8BBB-DE82C00DB00B}"/>
              </a:ext>
            </a:extLst>
          </p:cNvPr>
          <p:cNvCxnSpPr>
            <a:cxnSpLocks/>
            <a:stCxn id="28" idx="2"/>
            <a:endCxn id="35" idx="0"/>
          </p:cNvCxnSpPr>
          <p:nvPr/>
        </p:nvCxnSpPr>
        <p:spPr>
          <a:xfrm flipH="1">
            <a:off x="980819" y="4423040"/>
            <a:ext cx="1071563" cy="164198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D315E80A-94A1-4DEA-8921-D84818BC94DC}"/>
              </a:ext>
            </a:extLst>
          </p:cNvPr>
          <p:cNvSpPr/>
          <p:nvPr/>
        </p:nvSpPr>
        <p:spPr>
          <a:xfrm>
            <a:off x="2151491" y="6095681"/>
            <a:ext cx="1944905" cy="18005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F906D4-47EC-4641-A0C2-7135B4FDAC27}"/>
              </a:ext>
            </a:extLst>
          </p:cNvPr>
          <p:cNvSpPr txBox="1"/>
          <p:nvPr/>
        </p:nvSpPr>
        <p:spPr>
          <a:xfrm>
            <a:off x="2656079" y="7379573"/>
            <a:ext cx="96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운동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06F8CD2-CE38-41BE-9BBC-E72640CD7F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2392" y="6358360"/>
            <a:ext cx="1463102" cy="1051287"/>
          </a:xfrm>
          <a:prstGeom prst="rect">
            <a:avLst/>
          </a:prstGeom>
        </p:spPr>
      </p:pic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9D0BEFB-E0A5-4D91-9CF9-393471C5CC9B}"/>
              </a:ext>
            </a:extLst>
          </p:cNvPr>
          <p:cNvCxnSpPr>
            <a:cxnSpLocks/>
            <a:stCxn id="6" idx="1"/>
            <a:endCxn id="14" idx="3"/>
          </p:cNvCxnSpPr>
          <p:nvPr/>
        </p:nvCxnSpPr>
        <p:spPr>
          <a:xfrm flipH="1" flipV="1">
            <a:off x="11644440" y="3817990"/>
            <a:ext cx="705675" cy="45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BF393A48-5FAB-47EF-858D-5CDC5C12EC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0850" y="4176580"/>
            <a:ext cx="1028844" cy="153373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BFD0E1E-1C23-43D5-A1EB-B68ACAB8FCF9}"/>
              </a:ext>
            </a:extLst>
          </p:cNvPr>
          <p:cNvSpPr/>
          <p:nvPr/>
        </p:nvSpPr>
        <p:spPr>
          <a:xfrm>
            <a:off x="980819" y="4085350"/>
            <a:ext cx="2143125" cy="3376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Chat-bot </a:t>
            </a:r>
            <a:r>
              <a:rPr lang="ko-KR" altLang="en-US" dirty="0"/>
              <a:t>서버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105DBB-8EFF-4A0E-91AE-08E70B8C1E76}"/>
              </a:ext>
            </a:extLst>
          </p:cNvPr>
          <p:cNvSpPr txBox="1"/>
          <p:nvPr/>
        </p:nvSpPr>
        <p:spPr>
          <a:xfrm rot="3447936">
            <a:off x="2201021" y="5090068"/>
            <a:ext cx="1148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운동 태그 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0EB0B1B-3309-43CF-8A1C-02C6EA5EB030}"/>
              </a:ext>
            </a:extLst>
          </p:cNvPr>
          <p:cNvCxnSpPr>
            <a:cxnSpLocks/>
            <a:stCxn id="28" idx="2"/>
            <a:endCxn id="64" idx="0"/>
          </p:cNvCxnSpPr>
          <p:nvPr/>
        </p:nvCxnSpPr>
        <p:spPr>
          <a:xfrm>
            <a:off x="2052382" y="4423040"/>
            <a:ext cx="1071562" cy="167264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7E60B65-C3BD-45F2-9031-E86152100A02}"/>
              </a:ext>
            </a:extLst>
          </p:cNvPr>
          <p:cNvSpPr txBox="1"/>
          <p:nvPr/>
        </p:nvSpPr>
        <p:spPr>
          <a:xfrm>
            <a:off x="2326976" y="5620420"/>
            <a:ext cx="227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chemeClr val="bg1"/>
                </a:solidFill>
                <a:effectLst/>
                <a:latin typeface="Apple SD Gothic Neo"/>
              </a:rPr>
              <a:t>small Language Model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08C6F2D-3067-4067-9792-CEB073E23BC6}"/>
              </a:ext>
            </a:extLst>
          </p:cNvPr>
          <p:cNvSpPr txBox="1"/>
          <p:nvPr/>
        </p:nvSpPr>
        <p:spPr>
          <a:xfrm>
            <a:off x="4984054" y="6782398"/>
            <a:ext cx="7625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E-Health </a:t>
            </a:r>
            <a:r>
              <a:rPr lang="ko-KR" altLang="en-US" sz="2400" dirty="0">
                <a:solidFill>
                  <a:schemeClr val="bg1"/>
                </a:solidFill>
              </a:rPr>
              <a:t>플랫폼은 </a:t>
            </a:r>
            <a:r>
              <a:rPr lang="ko-KR" altLang="en-US" sz="2400" b="1" u="sng" dirty="0">
                <a:solidFill>
                  <a:srgbClr val="FFFF00"/>
                </a:solidFill>
              </a:rPr>
              <a:t>웨이트 트레이닝</a:t>
            </a:r>
            <a:r>
              <a:rPr lang="ko-KR" altLang="en-US" sz="2400" dirty="0">
                <a:solidFill>
                  <a:schemeClr val="bg1"/>
                </a:solidFill>
              </a:rPr>
              <a:t> 전용 </a:t>
            </a:r>
            <a:r>
              <a:rPr lang="en-US" altLang="ko-KR" sz="2400" b="1" u="sng" dirty="0">
                <a:solidFill>
                  <a:srgbClr val="FFFF00"/>
                </a:solidFill>
              </a:rPr>
              <a:t>Chat-bot</a:t>
            </a:r>
          </a:p>
          <a:p>
            <a:r>
              <a:rPr lang="en-US" altLang="ko-KR" b="1" u="sng" dirty="0">
                <a:solidFill>
                  <a:srgbClr val="FFFF00"/>
                </a:solidFill>
              </a:rPr>
              <a:t> </a:t>
            </a:r>
          </a:p>
          <a:p>
            <a:r>
              <a:rPr lang="en-US" altLang="ko-KR" b="1" u="sng" dirty="0">
                <a:solidFill>
                  <a:srgbClr val="FFFF00"/>
                </a:solidFill>
              </a:rPr>
              <a:t> 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* 질문 ▶ </a:t>
            </a:r>
            <a:r>
              <a:rPr lang="en-US" altLang="ko-KR" sz="2400" b="1" u="sng" dirty="0">
                <a:solidFill>
                  <a:srgbClr val="FFFF00"/>
                </a:solidFill>
              </a:rPr>
              <a:t>sLM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ko-KR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▶</a:t>
            </a:r>
            <a:r>
              <a:rPr lang="en-US" altLang="ko-K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400" b="1" u="sng" dirty="0">
                <a:solidFill>
                  <a:srgbClr val="FFFF00"/>
                </a:solidFill>
              </a:rPr>
              <a:t>SQL</a:t>
            </a:r>
            <a:r>
              <a:rPr lang="ko-KR" altLang="en-US" sz="2400" b="1" u="sng" dirty="0">
                <a:solidFill>
                  <a:srgbClr val="FFFF00"/>
                </a:solidFill>
              </a:rPr>
              <a:t>문</a:t>
            </a:r>
            <a:r>
              <a:rPr lang="ko-KR" altLang="en-US" sz="2400" dirty="0">
                <a:solidFill>
                  <a:schemeClr val="bg1"/>
                </a:solidFill>
              </a:rPr>
              <a:t> ▶  </a:t>
            </a:r>
            <a:r>
              <a:rPr lang="ko-KR" altLang="en-US" sz="2400" b="1" u="sng" dirty="0">
                <a:solidFill>
                  <a:srgbClr val="FFFF00"/>
                </a:solidFill>
              </a:rPr>
              <a:t>쿼리 결과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ko-KR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▶</a:t>
            </a:r>
            <a:r>
              <a:rPr lang="en-US" altLang="ko-KR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2400" b="1" u="sng" kern="12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문장화</a:t>
            </a:r>
            <a:r>
              <a:rPr lang="ko-KR" altLang="en-US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ko-K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▶</a:t>
            </a:r>
            <a:r>
              <a:rPr lang="en-US" altLang="ko-KR" sz="2400" dirty="0">
                <a:solidFill>
                  <a:srgbClr val="FFFFFF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답변</a:t>
            </a:r>
            <a:r>
              <a:rPr lang="en-US" altLang="ko-K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</a:t>
            </a:r>
            <a:endParaRPr lang="ko-KR" altLang="en-US" sz="2400" b="1" u="sng" dirty="0">
              <a:solidFill>
                <a:srgbClr val="FFFF00"/>
              </a:solidFill>
            </a:endParaRPr>
          </a:p>
        </p:txBody>
      </p:sp>
      <p:sp>
        <p:nvSpPr>
          <p:cNvPr id="124" name="자유형: 도형 123">
            <a:extLst>
              <a:ext uri="{FF2B5EF4-FFF2-40B4-BE49-F238E27FC236}">
                <a16:creationId xmlns:a16="http://schemas.microsoft.com/office/drawing/2014/main" id="{58A52CC4-8140-4E78-9806-157034755E6D}"/>
              </a:ext>
            </a:extLst>
          </p:cNvPr>
          <p:cNvSpPr/>
          <p:nvPr/>
        </p:nvSpPr>
        <p:spPr>
          <a:xfrm>
            <a:off x="322331" y="1527099"/>
            <a:ext cx="4260427" cy="6616440"/>
          </a:xfrm>
          <a:custGeom>
            <a:avLst/>
            <a:gdLst>
              <a:gd name="connsiteX0" fmla="*/ 226309 w 4260427"/>
              <a:gd name="connsiteY0" fmla="*/ 86548 h 6616440"/>
              <a:gd name="connsiteX1" fmla="*/ 172521 w 4260427"/>
              <a:gd name="connsiteY1" fmla="*/ 258670 h 6616440"/>
              <a:gd name="connsiteX2" fmla="*/ 97217 w 4260427"/>
              <a:gd name="connsiteY2" fmla="*/ 377005 h 6616440"/>
              <a:gd name="connsiteX3" fmla="*/ 43429 w 4260427"/>
              <a:gd name="connsiteY3" fmla="*/ 506096 h 6616440"/>
              <a:gd name="connsiteX4" fmla="*/ 21914 w 4260427"/>
              <a:gd name="connsiteY4" fmla="*/ 549127 h 6616440"/>
              <a:gd name="connsiteX5" fmla="*/ 11156 w 4260427"/>
              <a:gd name="connsiteY5" fmla="*/ 624430 h 6616440"/>
              <a:gd name="connsiteX6" fmla="*/ 398 w 4260427"/>
              <a:gd name="connsiteY6" fmla="*/ 688976 h 6616440"/>
              <a:gd name="connsiteX7" fmla="*/ 43429 w 4260427"/>
              <a:gd name="connsiteY7" fmla="*/ 904129 h 6616440"/>
              <a:gd name="connsiteX8" fmla="*/ 75702 w 4260427"/>
              <a:gd name="connsiteY8" fmla="*/ 1043979 h 6616440"/>
              <a:gd name="connsiteX9" fmla="*/ 64944 w 4260427"/>
              <a:gd name="connsiteY9" fmla="*/ 1442012 h 6616440"/>
              <a:gd name="connsiteX10" fmla="*/ 54187 w 4260427"/>
              <a:gd name="connsiteY10" fmla="*/ 1506557 h 6616440"/>
              <a:gd name="connsiteX11" fmla="*/ 32671 w 4260427"/>
              <a:gd name="connsiteY11" fmla="*/ 1667922 h 6616440"/>
              <a:gd name="connsiteX12" fmla="*/ 43429 w 4260427"/>
              <a:gd name="connsiteY12" fmla="*/ 2324139 h 6616440"/>
              <a:gd name="connsiteX13" fmla="*/ 161763 w 4260427"/>
              <a:gd name="connsiteY13" fmla="*/ 2636110 h 6616440"/>
              <a:gd name="connsiteX14" fmla="*/ 215551 w 4260427"/>
              <a:gd name="connsiteY14" fmla="*/ 2711414 h 6616440"/>
              <a:gd name="connsiteX15" fmla="*/ 237067 w 4260427"/>
              <a:gd name="connsiteY15" fmla="*/ 2765202 h 6616440"/>
              <a:gd name="connsiteX16" fmla="*/ 409189 w 4260427"/>
              <a:gd name="connsiteY16" fmla="*/ 3012628 h 6616440"/>
              <a:gd name="connsiteX17" fmla="*/ 538281 w 4260427"/>
              <a:gd name="connsiteY17" fmla="*/ 3141720 h 6616440"/>
              <a:gd name="connsiteX18" fmla="*/ 602827 w 4260427"/>
              <a:gd name="connsiteY18" fmla="*/ 3163235 h 6616440"/>
              <a:gd name="connsiteX19" fmla="*/ 710403 w 4260427"/>
              <a:gd name="connsiteY19" fmla="*/ 3184750 h 6616440"/>
              <a:gd name="connsiteX20" fmla="*/ 764191 w 4260427"/>
              <a:gd name="connsiteY20" fmla="*/ 3195508 h 6616440"/>
              <a:gd name="connsiteX21" fmla="*/ 1140709 w 4260427"/>
              <a:gd name="connsiteY21" fmla="*/ 3217023 h 6616440"/>
              <a:gd name="connsiteX22" fmla="*/ 1226770 w 4260427"/>
              <a:gd name="connsiteY22" fmla="*/ 3227781 h 6616440"/>
              <a:gd name="connsiteX23" fmla="*/ 1452681 w 4260427"/>
              <a:gd name="connsiteY23" fmla="*/ 3217023 h 6616440"/>
              <a:gd name="connsiteX24" fmla="*/ 1549500 w 4260427"/>
              <a:gd name="connsiteY24" fmla="*/ 3270812 h 6616440"/>
              <a:gd name="connsiteX25" fmla="*/ 1592530 w 4260427"/>
              <a:gd name="connsiteY25" fmla="*/ 3324600 h 6616440"/>
              <a:gd name="connsiteX26" fmla="*/ 1635561 w 4260427"/>
              <a:gd name="connsiteY26" fmla="*/ 3485965 h 6616440"/>
              <a:gd name="connsiteX27" fmla="*/ 1646318 w 4260427"/>
              <a:gd name="connsiteY27" fmla="*/ 3905513 h 6616440"/>
              <a:gd name="connsiteX28" fmla="*/ 1667834 w 4260427"/>
              <a:gd name="connsiteY28" fmla="*/ 3991574 h 6616440"/>
              <a:gd name="connsiteX29" fmla="*/ 1721622 w 4260427"/>
              <a:gd name="connsiteY29" fmla="*/ 4217485 h 6616440"/>
              <a:gd name="connsiteX30" fmla="*/ 1710864 w 4260427"/>
              <a:gd name="connsiteY30" fmla="*/ 4572487 h 6616440"/>
              <a:gd name="connsiteX31" fmla="*/ 1678591 w 4260427"/>
              <a:gd name="connsiteY31" fmla="*/ 4755367 h 6616440"/>
              <a:gd name="connsiteX32" fmla="*/ 1700107 w 4260427"/>
              <a:gd name="connsiteY32" fmla="*/ 5099612 h 6616440"/>
              <a:gd name="connsiteX33" fmla="*/ 1721622 w 4260427"/>
              <a:gd name="connsiteY33" fmla="*/ 5250219 h 6616440"/>
              <a:gd name="connsiteX34" fmla="*/ 1732380 w 4260427"/>
              <a:gd name="connsiteY34" fmla="*/ 5680525 h 6616440"/>
              <a:gd name="connsiteX35" fmla="*/ 1743137 w 4260427"/>
              <a:gd name="connsiteY35" fmla="*/ 5745070 h 6616440"/>
              <a:gd name="connsiteX36" fmla="*/ 1775410 w 4260427"/>
              <a:gd name="connsiteY36" fmla="*/ 5809616 h 6616440"/>
              <a:gd name="connsiteX37" fmla="*/ 1796925 w 4260427"/>
              <a:gd name="connsiteY37" fmla="*/ 5949466 h 6616440"/>
              <a:gd name="connsiteX38" fmla="*/ 1829198 w 4260427"/>
              <a:gd name="connsiteY38" fmla="*/ 6024769 h 6616440"/>
              <a:gd name="connsiteX39" fmla="*/ 1872229 w 4260427"/>
              <a:gd name="connsiteY39" fmla="*/ 6143103 h 6616440"/>
              <a:gd name="connsiteX40" fmla="*/ 1936775 w 4260427"/>
              <a:gd name="connsiteY40" fmla="*/ 6229165 h 6616440"/>
              <a:gd name="connsiteX41" fmla="*/ 2055109 w 4260427"/>
              <a:gd name="connsiteY41" fmla="*/ 6401287 h 6616440"/>
              <a:gd name="connsiteX42" fmla="*/ 2108897 w 4260427"/>
              <a:gd name="connsiteY42" fmla="*/ 6444317 h 6616440"/>
              <a:gd name="connsiteX43" fmla="*/ 2302535 w 4260427"/>
              <a:gd name="connsiteY43" fmla="*/ 6519621 h 6616440"/>
              <a:gd name="connsiteX44" fmla="*/ 2410111 w 4260427"/>
              <a:gd name="connsiteY44" fmla="*/ 6551894 h 6616440"/>
              <a:gd name="connsiteX45" fmla="*/ 2786629 w 4260427"/>
              <a:gd name="connsiteY45" fmla="*/ 6616440 h 6616440"/>
              <a:gd name="connsiteX46" fmla="*/ 3087843 w 4260427"/>
              <a:gd name="connsiteY46" fmla="*/ 6562652 h 6616440"/>
              <a:gd name="connsiteX47" fmla="*/ 3335269 w 4260427"/>
              <a:gd name="connsiteY47" fmla="*/ 6519621 h 6616440"/>
              <a:gd name="connsiteX48" fmla="*/ 3389057 w 4260427"/>
              <a:gd name="connsiteY48" fmla="*/ 6508863 h 6616440"/>
              <a:gd name="connsiteX49" fmla="*/ 3528907 w 4260427"/>
              <a:gd name="connsiteY49" fmla="*/ 6476590 h 6616440"/>
              <a:gd name="connsiteX50" fmla="*/ 3593453 w 4260427"/>
              <a:gd name="connsiteY50" fmla="*/ 6444317 h 6616440"/>
              <a:gd name="connsiteX51" fmla="*/ 3787090 w 4260427"/>
              <a:gd name="connsiteY51" fmla="*/ 6315226 h 6616440"/>
              <a:gd name="connsiteX52" fmla="*/ 3873151 w 4260427"/>
              <a:gd name="connsiteY52" fmla="*/ 6239922 h 6616440"/>
              <a:gd name="connsiteX53" fmla="*/ 3916182 w 4260427"/>
              <a:gd name="connsiteY53" fmla="*/ 6164619 h 6616440"/>
              <a:gd name="connsiteX54" fmla="*/ 4002243 w 4260427"/>
              <a:gd name="connsiteY54" fmla="*/ 6024769 h 6616440"/>
              <a:gd name="connsiteX55" fmla="*/ 4023758 w 4260427"/>
              <a:gd name="connsiteY55" fmla="*/ 5938708 h 6616440"/>
              <a:gd name="connsiteX56" fmla="*/ 4045274 w 4260427"/>
              <a:gd name="connsiteY56" fmla="*/ 5809616 h 6616440"/>
              <a:gd name="connsiteX57" fmla="*/ 4099062 w 4260427"/>
              <a:gd name="connsiteY57" fmla="*/ 5659009 h 6616440"/>
              <a:gd name="connsiteX58" fmla="*/ 4131335 w 4260427"/>
              <a:gd name="connsiteY58" fmla="*/ 5519160 h 6616440"/>
              <a:gd name="connsiteX59" fmla="*/ 4142093 w 4260427"/>
              <a:gd name="connsiteY59" fmla="*/ 4916732 h 6616440"/>
              <a:gd name="connsiteX60" fmla="*/ 4152850 w 4260427"/>
              <a:gd name="connsiteY60" fmla="*/ 4766125 h 6616440"/>
              <a:gd name="connsiteX61" fmla="*/ 4174365 w 4260427"/>
              <a:gd name="connsiteY61" fmla="*/ 4723094 h 6616440"/>
              <a:gd name="connsiteX62" fmla="*/ 4195881 w 4260427"/>
              <a:gd name="connsiteY62" fmla="*/ 4637033 h 6616440"/>
              <a:gd name="connsiteX63" fmla="*/ 4206638 w 4260427"/>
              <a:gd name="connsiteY63" fmla="*/ 4594002 h 6616440"/>
              <a:gd name="connsiteX64" fmla="*/ 4228154 w 4260427"/>
              <a:gd name="connsiteY64" fmla="*/ 4529456 h 6616440"/>
              <a:gd name="connsiteX65" fmla="*/ 4238911 w 4260427"/>
              <a:gd name="connsiteY65" fmla="*/ 4454153 h 6616440"/>
              <a:gd name="connsiteX66" fmla="*/ 4249669 w 4260427"/>
              <a:gd name="connsiteY66" fmla="*/ 4400365 h 6616440"/>
              <a:gd name="connsiteX67" fmla="*/ 4260427 w 4260427"/>
              <a:gd name="connsiteY67" fmla="*/ 4282030 h 6616440"/>
              <a:gd name="connsiteX68" fmla="*/ 4249669 w 4260427"/>
              <a:gd name="connsiteY68" fmla="*/ 4013089 h 6616440"/>
              <a:gd name="connsiteX69" fmla="*/ 4228154 w 4260427"/>
              <a:gd name="connsiteY69" fmla="*/ 3937786 h 6616440"/>
              <a:gd name="connsiteX70" fmla="*/ 4217396 w 4260427"/>
              <a:gd name="connsiteY70" fmla="*/ 3077174 h 6616440"/>
              <a:gd name="connsiteX71" fmla="*/ 4185123 w 4260427"/>
              <a:gd name="connsiteY71" fmla="*/ 2862021 h 6616440"/>
              <a:gd name="connsiteX72" fmla="*/ 4163608 w 4260427"/>
              <a:gd name="connsiteY72" fmla="*/ 2732929 h 6616440"/>
              <a:gd name="connsiteX73" fmla="*/ 4152850 w 4260427"/>
              <a:gd name="connsiteY73" fmla="*/ 2668383 h 6616440"/>
              <a:gd name="connsiteX74" fmla="*/ 4131335 w 4260427"/>
              <a:gd name="connsiteY74" fmla="*/ 2593080 h 6616440"/>
              <a:gd name="connsiteX75" fmla="*/ 4099062 w 4260427"/>
              <a:gd name="connsiteY75" fmla="*/ 2496261 h 6616440"/>
              <a:gd name="connsiteX76" fmla="*/ 4056031 w 4260427"/>
              <a:gd name="connsiteY76" fmla="*/ 2334896 h 6616440"/>
              <a:gd name="connsiteX77" fmla="*/ 4034516 w 4260427"/>
              <a:gd name="connsiteY77" fmla="*/ 2216562 h 6616440"/>
              <a:gd name="connsiteX78" fmla="*/ 3980728 w 4260427"/>
              <a:gd name="connsiteY78" fmla="*/ 1990652 h 6616440"/>
              <a:gd name="connsiteX79" fmla="*/ 3959213 w 4260427"/>
              <a:gd name="connsiteY79" fmla="*/ 1872317 h 6616440"/>
              <a:gd name="connsiteX80" fmla="*/ 3905424 w 4260427"/>
              <a:gd name="connsiteY80" fmla="*/ 1753983 h 6616440"/>
              <a:gd name="connsiteX81" fmla="*/ 3883909 w 4260427"/>
              <a:gd name="connsiteY81" fmla="*/ 1657165 h 6616440"/>
              <a:gd name="connsiteX82" fmla="*/ 3808605 w 4260427"/>
              <a:gd name="connsiteY82" fmla="*/ 1495800 h 6616440"/>
              <a:gd name="connsiteX83" fmla="*/ 3754817 w 4260427"/>
              <a:gd name="connsiteY83" fmla="*/ 1431254 h 6616440"/>
              <a:gd name="connsiteX84" fmla="*/ 3614968 w 4260427"/>
              <a:gd name="connsiteY84" fmla="*/ 1108525 h 6616440"/>
              <a:gd name="connsiteX85" fmla="*/ 3593453 w 4260427"/>
              <a:gd name="connsiteY85" fmla="*/ 1000948 h 6616440"/>
              <a:gd name="connsiteX86" fmla="*/ 3518149 w 4260427"/>
              <a:gd name="connsiteY86" fmla="*/ 828826 h 6616440"/>
              <a:gd name="connsiteX87" fmla="*/ 3399815 w 4260427"/>
              <a:gd name="connsiteY87" fmla="*/ 688976 h 6616440"/>
              <a:gd name="connsiteX88" fmla="*/ 3324511 w 4260427"/>
              <a:gd name="connsiteY88" fmla="*/ 602915 h 6616440"/>
              <a:gd name="connsiteX89" fmla="*/ 3098601 w 4260427"/>
              <a:gd name="connsiteY89" fmla="*/ 452308 h 6616440"/>
              <a:gd name="connsiteX90" fmla="*/ 2829660 w 4260427"/>
              <a:gd name="connsiteY90" fmla="*/ 301701 h 6616440"/>
              <a:gd name="connsiteX91" fmla="*/ 2754356 w 4260427"/>
              <a:gd name="connsiteY91" fmla="*/ 280186 h 6616440"/>
              <a:gd name="connsiteX92" fmla="*/ 2657537 w 4260427"/>
              <a:gd name="connsiteY92" fmla="*/ 226397 h 6616440"/>
              <a:gd name="connsiteX93" fmla="*/ 2539203 w 4260427"/>
              <a:gd name="connsiteY93" fmla="*/ 194125 h 6616440"/>
              <a:gd name="connsiteX94" fmla="*/ 2453142 w 4260427"/>
              <a:gd name="connsiteY94" fmla="*/ 151094 h 6616440"/>
              <a:gd name="connsiteX95" fmla="*/ 2270262 w 4260427"/>
              <a:gd name="connsiteY95" fmla="*/ 108063 h 6616440"/>
              <a:gd name="connsiteX96" fmla="*/ 2119655 w 4260427"/>
              <a:gd name="connsiteY96" fmla="*/ 65033 h 6616440"/>
              <a:gd name="connsiteX97" fmla="*/ 2012078 w 4260427"/>
              <a:gd name="connsiteY97" fmla="*/ 43517 h 6616440"/>
              <a:gd name="connsiteX98" fmla="*/ 1958290 w 4260427"/>
              <a:gd name="connsiteY98" fmla="*/ 22002 h 6616440"/>
              <a:gd name="connsiteX99" fmla="*/ 1172982 w 4260427"/>
              <a:gd name="connsiteY99" fmla="*/ 11245 h 6616440"/>
              <a:gd name="connsiteX100" fmla="*/ 1065405 w 4260427"/>
              <a:gd name="connsiteY100" fmla="*/ 487 h 6616440"/>
              <a:gd name="connsiteX101" fmla="*/ 462977 w 4260427"/>
              <a:gd name="connsiteY101" fmla="*/ 22002 h 6616440"/>
              <a:gd name="connsiteX102" fmla="*/ 323128 w 4260427"/>
              <a:gd name="connsiteY102" fmla="*/ 54275 h 6616440"/>
              <a:gd name="connsiteX103" fmla="*/ 280097 w 4260427"/>
              <a:gd name="connsiteY103" fmla="*/ 97306 h 6616440"/>
              <a:gd name="connsiteX104" fmla="*/ 226309 w 4260427"/>
              <a:gd name="connsiteY104" fmla="*/ 129579 h 6616440"/>
              <a:gd name="connsiteX105" fmla="*/ 183278 w 4260427"/>
              <a:gd name="connsiteY105" fmla="*/ 183367 h 661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260427" h="6616440">
                <a:moveTo>
                  <a:pt x="226309" y="86548"/>
                </a:moveTo>
                <a:cubicBezTo>
                  <a:pt x="208380" y="143922"/>
                  <a:pt x="194425" y="202693"/>
                  <a:pt x="172521" y="258670"/>
                </a:cubicBezTo>
                <a:cubicBezTo>
                  <a:pt x="99879" y="444310"/>
                  <a:pt x="159683" y="252072"/>
                  <a:pt x="97217" y="377005"/>
                </a:cubicBezTo>
                <a:cubicBezTo>
                  <a:pt x="76370" y="418700"/>
                  <a:pt x="64276" y="464401"/>
                  <a:pt x="43429" y="506096"/>
                </a:cubicBezTo>
                <a:lnTo>
                  <a:pt x="21914" y="549127"/>
                </a:lnTo>
                <a:cubicBezTo>
                  <a:pt x="18328" y="574228"/>
                  <a:pt x="15012" y="599369"/>
                  <a:pt x="11156" y="624430"/>
                </a:cubicBezTo>
                <a:cubicBezTo>
                  <a:pt x="7839" y="645988"/>
                  <a:pt x="-2102" y="667308"/>
                  <a:pt x="398" y="688976"/>
                </a:cubicBezTo>
                <a:cubicBezTo>
                  <a:pt x="8781" y="761632"/>
                  <a:pt x="30111" y="832214"/>
                  <a:pt x="43429" y="904129"/>
                </a:cubicBezTo>
                <a:cubicBezTo>
                  <a:pt x="66704" y="1029815"/>
                  <a:pt x="37842" y="930396"/>
                  <a:pt x="75702" y="1043979"/>
                </a:cubicBezTo>
                <a:cubicBezTo>
                  <a:pt x="72116" y="1176657"/>
                  <a:pt x="71111" y="1309429"/>
                  <a:pt x="64944" y="1442012"/>
                </a:cubicBezTo>
                <a:cubicBezTo>
                  <a:pt x="63931" y="1463800"/>
                  <a:pt x="57272" y="1484964"/>
                  <a:pt x="54187" y="1506557"/>
                </a:cubicBezTo>
                <a:cubicBezTo>
                  <a:pt x="46513" y="1560276"/>
                  <a:pt x="39843" y="1614134"/>
                  <a:pt x="32671" y="1667922"/>
                </a:cubicBezTo>
                <a:cubicBezTo>
                  <a:pt x="36257" y="1886661"/>
                  <a:pt x="24821" y="2106163"/>
                  <a:pt x="43429" y="2324139"/>
                </a:cubicBezTo>
                <a:cubicBezTo>
                  <a:pt x="55727" y="2468203"/>
                  <a:pt x="93050" y="2533040"/>
                  <a:pt x="161763" y="2636110"/>
                </a:cubicBezTo>
                <a:cubicBezTo>
                  <a:pt x="178874" y="2661776"/>
                  <a:pt x="200008" y="2684769"/>
                  <a:pt x="215551" y="2711414"/>
                </a:cubicBezTo>
                <a:cubicBezTo>
                  <a:pt x="225281" y="2728094"/>
                  <a:pt x="227392" y="2748490"/>
                  <a:pt x="237067" y="2765202"/>
                </a:cubicBezTo>
                <a:cubicBezTo>
                  <a:pt x="275760" y="2832035"/>
                  <a:pt x="352210" y="2949652"/>
                  <a:pt x="409189" y="3012628"/>
                </a:cubicBezTo>
                <a:cubicBezTo>
                  <a:pt x="450017" y="3057754"/>
                  <a:pt x="480549" y="3122476"/>
                  <a:pt x="538281" y="3141720"/>
                </a:cubicBezTo>
                <a:cubicBezTo>
                  <a:pt x="559796" y="3148892"/>
                  <a:pt x="580825" y="3157735"/>
                  <a:pt x="602827" y="3163235"/>
                </a:cubicBezTo>
                <a:cubicBezTo>
                  <a:pt x="638304" y="3172104"/>
                  <a:pt x="674544" y="3177578"/>
                  <a:pt x="710403" y="3184750"/>
                </a:cubicBezTo>
                <a:cubicBezTo>
                  <a:pt x="728332" y="3188336"/>
                  <a:pt x="745936" y="3194465"/>
                  <a:pt x="764191" y="3195508"/>
                </a:cubicBezTo>
                <a:lnTo>
                  <a:pt x="1140709" y="3217023"/>
                </a:lnTo>
                <a:cubicBezTo>
                  <a:pt x="1169396" y="3220609"/>
                  <a:pt x="1197860" y="3227781"/>
                  <a:pt x="1226770" y="3227781"/>
                </a:cubicBezTo>
                <a:cubicBezTo>
                  <a:pt x="1302159" y="3227781"/>
                  <a:pt x="1377953" y="3207059"/>
                  <a:pt x="1452681" y="3217023"/>
                </a:cubicBezTo>
                <a:cubicBezTo>
                  <a:pt x="1489276" y="3221902"/>
                  <a:pt x="1517227" y="3252882"/>
                  <a:pt x="1549500" y="3270812"/>
                </a:cubicBezTo>
                <a:cubicBezTo>
                  <a:pt x="1563843" y="3288741"/>
                  <a:pt x="1582262" y="3304063"/>
                  <a:pt x="1592530" y="3324600"/>
                </a:cubicBezTo>
                <a:cubicBezTo>
                  <a:pt x="1599938" y="3339417"/>
                  <a:pt x="1632894" y="3475298"/>
                  <a:pt x="1635561" y="3485965"/>
                </a:cubicBezTo>
                <a:cubicBezTo>
                  <a:pt x="1639147" y="3625814"/>
                  <a:pt x="1637407" y="3765902"/>
                  <a:pt x="1646318" y="3905513"/>
                </a:cubicBezTo>
                <a:cubicBezTo>
                  <a:pt x="1648202" y="3935023"/>
                  <a:pt x="1662695" y="3962454"/>
                  <a:pt x="1667834" y="3991574"/>
                </a:cubicBezTo>
                <a:cubicBezTo>
                  <a:pt x="1703310" y="4192605"/>
                  <a:pt x="1640790" y="3974990"/>
                  <a:pt x="1721622" y="4217485"/>
                </a:cubicBezTo>
                <a:cubicBezTo>
                  <a:pt x="1718036" y="4335819"/>
                  <a:pt x="1718739" y="4454361"/>
                  <a:pt x="1710864" y="4572487"/>
                </a:cubicBezTo>
                <a:cubicBezTo>
                  <a:pt x="1708411" y="4609278"/>
                  <a:pt x="1688655" y="4705048"/>
                  <a:pt x="1678591" y="4755367"/>
                </a:cubicBezTo>
                <a:cubicBezTo>
                  <a:pt x="1685763" y="4870115"/>
                  <a:pt x="1690147" y="4985072"/>
                  <a:pt x="1700107" y="5099612"/>
                </a:cubicBezTo>
                <a:cubicBezTo>
                  <a:pt x="1704500" y="5150133"/>
                  <a:pt x="1718809" y="5199585"/>
                  <a:pt x="1721622" y="5250219"/>
                </a:cubicBezTo>
                <a:cubicBezTo>
                  <a:pt x="1729581" y="5393478"/>
                  <a:pt x="1726148" y="5537180"/>
                  <a:pt x="1732380" y="5680525"/>
                </a:cubicBezTo>
                <a:cubicBezTo>
                  <a:pt x="1733327" y="5702316"/>
                  <a:pt x="1736240" y="5724378"/>
                  <a:pt x="1743137" y="5745070"/>
                </a:cubicBezTo>
                <a:cubicBezTo>
                  <a:pt x="1750744" y="5767890"/>
                  <a:pt x="1764652" y="5788101"/>
                  <a:pt x="1775410" y="5809616"/>
                </a:cubicBezTo>
                <a:cubicBezTo>
                  <a:pt x="1776527" y="5817434"/>
                  <a:pt x="1792947" y="5936537"/>
                  <a:pt x="1796925" y="5949466"/>
                </a:cubicBezTo>
                <a:cubicBezTo>
                  <a:pt x="1804956" y="5975568"/>
                  <a:pt x="1819394" y="5999280"/>
                  <a:pt x="1829198" y="6024769"/>
                </a:cubicBezTo>
                <a:cubicBezTo>
                  <a:pt x="1836596" y="6044003"/>
                  <a:pt x="1859512" y="6122438"/>
                  <a:pt x="1872229" y="6143103"/>
                </a:cubicBezTo>
                <a:cubicBezTo>
                  <a:pt x="1891023" y="6173643"/>
                  <a:pt x="1918707" y="6198191"/>
                  <a:pt x="1936775" y="6229165"/>
                </a:cubicBezTo>
                <a:cubicBezTo>
                  <a:pt x="1996427" y="6331426"/>
                  <a:pt x="1987387" y="6341090"/>
                  <a:pt x="2055109" y="6401287"/>
                </a:cubicBezTo>
                <a:cubicBezTo>
                  <a:pt x="2072270" y="6416541"/>
                  <a:pt x="2089526" y="6431990"/>
                  <a:pt x="2108897" y="6444317"/>
                </a:cubicBezTo>
                <a:cubicBezTo>
                  <a:pt x="2165127" y="6480100"/>
                  <a:pt x="2242802" y="6500615"/>
                  <a:pt x="2302535" y="6519621"/>
                </a:cubicBezTo>
                <a:cubicBezTo>
                  <a:pt x="2338210" y="6530972"/>
                  <a:pt x="2373109" y="6546201"/>
                  <a:pt x="2410111" y="6551894"/>
                </a:cubicBezTo>
                <a:cubicBezTo>
                  <a:pt x="2722486" y="6599952"/>
                  <a:pt x="2597726" y="6574462"/>
                  <a:pt x="2786629" y="6616440"/>
                </a:cubicBezTo>
                <a:cubicBezTo>
                  <a:pt x="3065058" y="6573605"/>
                  <a:pt x="2782112" y="6619270"/>
                  <a:pt x="3087843" y="6562652"/>
                </a:cubicBezTo>
                <a:cubicBezTo>
                  <a:pt x="3251789" y="6532291"/>
                  <a:pt x="3178327" y="6551011"/>
                  <a:pt x="3335269" y="6519621"/>
                </a:cubicBezTo>
                <a:cubicBezTo>
                  <a:pt x="3353198" y="6516035"/>
                  <a:pt x="3371241" y="6512974"/>
                  <a:pt x="3389057" y="6508863"/>
                </a:cubicBezTo>
                <a:cubicBezTo>
                  <a:pt x="3557724" y="6469940"/>
                  <a:pt x="3406011" y="6501170"/>
                  <a:pt x="3528907" y="6476590"/>
                </a:cubicBezTo>
                <a:cubicBezTo>
                  <a:pt x="3550422" y="6465832"/>
                  <a:pt x="3572568" y="6456252"/>
                  <a:pt x="3593453" y="6444317"/>
                </a:cubicBezTo>
                <a:cubicBezTo>
                  <a:pt x="3645241" y="6414724"/>
                  <a:pt x="3744172" y="6348607"/>
                  <a:pt x="3787090" y="6315226"/>
                </a:cubicBezTo>
                <a:cubicBezTo>
                  <a:pt x="3817179" y="6291823"/>
                  <a:pt x="3848344" y="6268864"/>
                  <a:pt x="3873151" y="6239922"/>
                </a:cubicBezTo>
                <a:cubicBezTo>
                  <a:pt x="3891966" y="6217972"/>
                  <a:pt x="3899726" y="6188389"/>
                  <a:pt x="3916182" y="6164619"/>
                </a:cubicBezTo>
                <a:cubicBezTo>
                  <a:pt x="3979619" y="6072989"/>
                  <a:pt x="3966577" y="6131768"/>
                  <a:pt x="4002243" y="6024769"/>
                </a:cubicBezTo>
                <a:cubicBezTo>
                  <a:pt x="4011594" y="5996717"/>
                  <a:pt x="4017959" y="5967704"/>
                  <a:pt x="4023758" y="5938708"/>
                </a:cubicBezTo>
                <a:cubicBezTo>
                  <a:pt x="4032313" y="5895931"/>
                  <a:pt x="4029956" y="5850463"/>
                  <a:pt x="4045274" y="5809616"/>
                </a:cubicBezTo>
                <a:cubicBezTo>
                  <a:pt x="4060220" y="5769760"/>
                  <a:pt x="4086579" y="5702699"/>
                  <a:pt x="4099062" y="5659009"/>
                </a:cubicBezTo>
                <a:cubicBezTo>
                  <a:pt x="4116360" y="5598464"/>
                  <a:pt x="4120127" y="5575197"/>
                  <a:pt x="4131335" y="5519160"/>
                </a:cubicBezTo>
                <a:cubicBezTo>
                  <a:pt x="4134921" y="5318351"/>
                  <a:pt x="4136357" y="5117491"/>
                  <a:pt x="4142093" y="4916732"/>
                </a:cubicBezTo>
                <a:cubicBezTo>
                  <a:pt x="4143530" y="4866422"/>
                  <a:pt x="4144576" y="4815770"/>
                  <a:pt x="4152850" y="4766125"/>
                </a:cubicBezTo>
                <a:cubicBezTo>
                  <a:pt x="4155486" y="4750307"/>
                  <a:pt x="4169294" y="4738308"/>
                  <a:pt x="4174365" y="4723094"/>
                </a:cubicBezTo>
                <a:cubicBezTo>
                  <a:pt x="4183716" y="4695042"/>
                  <a:pt x="4188709" y="4665720"/>
                  <a:pt x="4195881" y="4637033"/>
                </a:cubicBezTo>
                <a:cubicBezTo>
                  <a:pt x="4199467" y="4622689"/>
                  <a:pt x="4201962" y="4608028"/>
                  <a:pt x="4206638" y="4594002"/>
                </a:cubicBezTo>
                <a:lnTo>
                  <a:pt x="4228154" y="4529456"/>
                </a:lnTo>
                <a:cubicBezTo>
                  <a:pt x="4231740" y="4504355"/>
                  <a:pt x="4234743" y="4479164"/>
                  <a:pt x="4238911" y="4454153"/>
                </a:cubicBezTo>
                <a:cubicBezTo>
                  <a:pt x="4241917" y="4436117"/>
                  <a:pt x="4247401" y="4418508"/>
                  <a:pt x="4249669" y="4400365"/>
                </a:cubicBezTo>
                <a:cubicBezTo>
                  <a:pt x="4254582" y="4361063"/>
                  <a:pt x="4256841" y="4321475"/>
                  <a:pt x="4260427" y="4282030"/>
                </a:cubicBezTo>
                <a:cubicBezTo>
                  <a:pt x="4256841" y="4192383"/>
                  <a:pt x="4258043" y="4102416"/>
                  <a:pt x="4249669" y="4013089"/>
                </a:cubicBezTo>
                <a:cubicBezTo>
                  <a:pt x="4247232" y="3987098"/>
                  <a:pt x="4229054" y="3963876"/>
                  <a:pt x="4228154" y="3937786"/>
                </a:cubicBezTo>
                <a:cubicBezTo>
                  <a:pt x="4218267" y="3651063"/>
                  <a:pt x="4228863" y="3363838"/>
                  <a:pt x="4217396" y="3077174"/>
                </a:cubicBezTo>
                <a:cubicBezTo>
                  <a:pt x="4214497" y="3004712"/>
                  <a:pt x="4196318" y="2933672"/>
                  <a:pt x="4185123" y="2862021"/>
                </a:cubicBezTo>
                <a:cubicBezTo>
                  <a:pt x="4178388" y="2818920"/>
                  <a:pt x="4170780" y="2775960"/>
                  <a:pt x="4163608" y="2732929"/>
                </a:cubicBezTo>
                <a:cubicBezTo>
                  <a:pt x="4160022" y="2711414"/>
                  <a:pt x="4158842" y="2689356"/>
                  <a:pt x="4152850" y="2668383"/>
                </a:cubicBezTo>
                <a:cubicBezTo>
                  <a:pt x="4145678" y="2643282"/>
                  <a:pt x="4139122" y="2617997"/>
                  <a:pt x="4131335" y="2593080"/>
                </a:cubicBezTo>
                <a:cubicBezTo>
                  <a:pt x="4121188" y="2560610"/>
                  <a:pt x="4108587" y="2528919"/>
                  <a:pt x="4099062" y="2496261"/>
                </a:cubicBezTo>
                <a:cubicBezTo>
                  <a:pt x="4083475" y="2442820"/>
                  <a:pt x="4068548" y="2389138"/>
                  <a:pt x="4056031" y="2334896"/>
                </a:cubicBezTo>
                <a:cubicBezTo>
                  <a:pt x="4047016" y="2295831"/>
                  <a:pt x="4043401" y="2255656"/>
                  <a:pt x="4034516" y="2216562"/>
                </a:cubicBezTo>
                <a:cubicBezTo>
                  <a:pt x="3966190" y="1915927"/>
                  <a:pt x="4033902" y="2269818"/>
                  <a:pt x="3980728" y="1990652"/>
                </a:cubicBezTo>
                <a:cubicBezTo>
                  <a:pt x="3973226" y="1951268"/>
                  <a:pt x="3971369" y="1910521"/>
                  <a:pt x="3959213" y="1872317"/>
                </a:cubicBezTo>
                <a:cubicBezTo>
                  <a:pt x="3946076" y="1831028"/>
                  <a:pt x="3923354" y="1793428"/>
                  <a:pt x="3905424" y="1753983"/>
                </a:cubicBezTo>
                <a:cubicBezTo>
                  <a:pt x="3898252" y="1721710"/>
                  <a:pt x="3893770" y="1688720"/>
                  <a:pt x="3883909" y="1657165"/>
                </a:cubicBezTo>
                <a:cubicBezTo>
                  <a:pt x="3875381" y="1629877"/>
                  <a:pt x="3821124" y="1515274"/>
                  <a:pt x="3808605" y="1495800"/>
                </a:cubicBezTo>
                <a:cubicBezTo>
                  <a:pt x="3793460" y="1472241"/>
                  <a:pt x="3768095" y="1455913"/>
                  <a:pt x="3754817" y="1431254"/>
                </a:cubicBezTo>
                <a:cubicBezTo>
                  <a:pt x="3706130" y="1340836"/>
                  <a:pt x="3655786" y="1210570"/>
                  <a:pt x="3614968" y="1108525"/>
                </a:cubicBezTo>
                <a:cubicBezTo>
                  <a:pt x="3607796" y="1072666"/>
                  <a:pt x="3603240" y="1036183"/>
                  <a:pt x="3593453" y="1000948"/>
                </a:cubicBezTo>
                <a:cubicBezTo>
                  <a:pt x="3579205" y="949656"/>
                  <a:pt x="3544223" y="874455"/>
                  <a:pt x="3518149" y="828826"/>
                </a:cubicBezTo>
                <a:cubicBezTo>
                  <a:pt x="3471360" y="746946"/>
                  <a:pt x="3471529" y="765813"/>
                  <a:pt x="3399815" y="688976"/>
                </a:cubicBezTo>
                <a:cubicBezTo>
                  <a:pt x="3373806" y="661109"/>
                  <a:pt x="3354484" y="626465"/>
                  <a:pt x="3324511" y="602915"/>
                </a:cubicBezTo>
                <a:cubicBezTo>
                  <a:pt x="3253346" y="547000"/>
                  <a:pt x="3174304" y="501906"/>
                  <a:pt x="3098601" y="452308"/>
                </a:cubicBezTo>
                <a:cubicBezTo>
                  <a:pt x="3034689" y="410435"/>
                  <a:pt x="2878015" y="315516"/>
                  <a:pt x="2829660" y="301701"/>
                </a:cubicBezTo>
                <a:cubicBezTo>
                  <a:pt x="2804559" y="294529"/>
                  <a:pt x="2778273" y="290650"/>
                  <a:pt x="2754356" y="280186"/>
                </a:cubicBezTo>
                <a:cubicBezTo>
                  <a:pt x="2720532" y="265388"/>
                  <a:pt x="2691816" y="240108"/>
                  <a:pt x="2657537" y="226397"/>
                </a:cubicBezTo>
                <a:cubicBezTo>
                  <a:pt x="2619576" y="211213"/>
                  <a:pt x="2577567" y="208259"/>
                  <a:pt x="2539203" y="194125"/>
                </a:cubicBezTo>
                <a:cubicBezTo>
                  <a:pt x="2509107" y="183037"/>
                  <a:pt x="2483414" y="161689"/>
                  <a:pt x="2453142" y="151094"/>
                </a:cubicBezTo>
                <a:cubicBezTo>
                  <a:pt x="2303787" y="98819"/>
                  <a:pt x="2368584" y="133937"/>
                  <a:pt x="2270262" y="108063"/>
                </a:cubicBezTo>
                <a:cubicBezTo>
                  <a:pt x="2219770" y="94776"/>
                  <a:pt x="2170307" y="77696"/>
                  <a:pt x="2119655" y="65033"/>
                </a:cubicBezTo>
                <a:cubicBezTo>
                  <a:pt x="2084178" y="56164"/>
                  <a:pt x="2047412" y="52940"/>
                  <a:pt x="2012078" y="43517"/>
                </a:cubicBezTo>
                <a:cubicBezTo>
                  <a:pt x="1993420" y="38541"/>
                  <a:pt x="1977586" y="22744"/>
                  <a:pt x="1958290" y="22002"/>
                </a:cubicBezTo>
                <a:cubicBezTo>
                  <a:pt x="1696690" y="11941"/>
                  <a:pt x="1434751" y="14831"/>
                  <a:pt x="1172982" y="11245"/>
                </a:cubicBezTo>
                <a:cubicBezTo>
                  <a:pt x="1137123" y="7659"/>
                  <a:pt x="1101443" y="487"/>
                  <a:pt x="1065405" y="487"/>
                </a:cubicBezTo>
                <a:cubicBezTo>
                  <a:pt x="630377" y="487"/>
                  <a:pt x="707491" y="-5164"/>
                  <a:pt x="462977" y="22002"/>
                </a:cubicBezTo>
                <a:cubicBezTo>
                  <a:pt x="359177" y="47952"/>
                  <a:pt x="405912" y="37718"/>
                  <a:pt x="323128" y="54275"/>
                </a:cubicBezTo>
                <a:cubicBezTo>
                  <a:pt x="308784" y="68619"/>
                  <a:pt x="296109" y="84852"/>
                  <a:pt x="280097" y="97306"/>
                </a:cubicBezTo>
                <a:cubicBezTo>
                  <a:pt x="263592" y="110143"/>
                  <a:pt x="241094" y="114794"/>
                  <a:pt x="226309" y="129579"/>
                </a:cubicBezTo>
                <a:cubicBezTo>
                  <a:pt x="169446" y="186442"/>
                  <a:pt x="218846" y="183367"/>
                  <a:pt x="183278" y="183367"/>
                </a:cubicBezTo>
              </a:path>
            </a:pathLst>
          </a:custGeom>
          <a:noFill/>
          <a:ln w="19050">
            <a:solidFill>
              <a:schemeClr val="bg1">
                <a:alpha val="7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26309 w 4260427"/>
                      <a:gd name="connsiteY0" fmla="*/ 86548 h 6616440"/>
                      <a:gd name="connsiteX1" fmla="*/ 172521 w 4260427"/>
                      <a:gd name="connsiteY1" fmla="*/ 258670 h 6616440"/>
                      <a:gd name="connsiteX2" fmla="*/ 97217 w 4260427"/>
                      <a:gd name="connsiteY2" fmla="*/ 377005 h 6616440"/>
                      <a:gd name="connsiteX3" fmla="*/ 43429 w 4260427"/>
                      <a:gd name="connsiteY3" fmla="*/ 506096 h 6616440"/>
                      <a:gd name="connsiteX4" fmla="*/ 21914 w 4260427"/>
                      <a:gd name="connsiteY4" fmla="*/ 549127 h 6616440"/>
                      <a:gd name="connsiteX5" fmla="*/ 11156 w 4260427"/>
                      <a:gd name="connsiteY5" fmla="*/ 624430 h 6616440"/>
                      <a:gd name="connsiteX6" fmla="*/ 398 w 4260427"/>
                      <a:gd name="connsiteY6" fmla="*/ 688976 h 6616440"/>
                      <a:gd name="connsiteX7" fmla="*/ 43429 w 4260427"/>
                      <a:gd name="connsiteY7" fmla="*/ 904129 h 6616440"/>
                      <a:gd name="connsiteX8" fmla="*/ 75702 w 4260427"/>
                      <a:gd name="connsiteY8" fmla="*/ 1043979 h 6616440"/>
                      <a:gd name="connsiteX9" fmla="*/ 64944 w 4260427"/>
                      <a:gd name="connsiteY9" fmla="*/ 1442012 h 6616440"/>
                      <a:gd name="connsiteX10" fmla="*/ 54187 w 4260427"/>
                      <a:gd name="connsiteY10" fmla="*/ 1506557 h 6616440"/>
                      <a:gd name="connsiteX11" fmla="*/ 32671 w 4260427"/>
                      <a:gd name="connsiteY11" fmla="*/ 1667922 h 6616440"/>
                      <a:gd name="connsiteX12" fmla="*/ 43429 w 4260427"/>
                      <a:gd name="connsiteY12" fmla="*/ 2324139 h 6616440"/>
                      <a:gd name="connsiteX13" fmla="*/ 161763 w 4260427"/>
                      <a:gd name="connsiteY13" fmla="*/ 2636110 h 6616440"/>
                      <a:gd name="connsiteX14" fmla="*/ 215551 w 4260427"/>
                      <a:gd name="connsiteY14" fmla="*/ 2711414 h 6616440"/>
                      <a:gd name="connsiteX15" fmla="*/ 237067 w 4260427"/>
                      <a:gd name="connsiteY15" fmla="*/ 2765202 h 6616440"/>
                      <a:gd name="connsiteX16" fmla="*/ 409189 w 4260427"/>
                      <a:gd name="connsiteY16" fmla="*/ 3012628 h 6616440"/>
                      <a:gd name="connsiteX17" fmla="*/ 538281 w 4260427"/>
                      <a:gd name="connsiteY17" fmla="*/ 3141720 h 6616440"/>
                      <a:gd name="connsiteX18" fmla="*/ 602827 w 4260427"/>
                      <a:gd name="connsiteY18" fmla="*/ 3163235 h 6616440"/>
                      <a:gd name="connsiteX19" fmla="*/ 710403 w 4260427"/>
                      <a:gd name="connsiteY19" fmla="*/ 3184750 h 6616440"/>
                      <a:gd name="connsiteX20" fmla="*/ 764191 w 4260427"/>
                      <a:gd name="connsiteY20" fmla="*/ 3195508 h 6616440"/>
                      <a:gd name="connsiteX21" fmla="*/ 1140709 w 4260427"/>
                      <a:gd name="connsiteY21" fmla="*/ 3217023 h 6616440"/>
                      <a:gd name="connsiteX22" fmla="*/ 1226770 w 4260427"/>
                      <a:gd name="connsiteY22" fmla="*/ 3227781 h 6616440"/>
                      <a:gd name="connsiteX23" fmla="*/ 1452681 w 4260427"/>
                      <a:gd name="connsiteY23" fmla="*/ 3217023 h 6616440"/>
                      <a:gd name="connsiteX24" fmla="*/ 1549500 w 4260427"/>
                      <a:gd name="connsiteY24" fmla="*/ 3270812 h 6616440"/>
                      <a:gd name="connsiteX25" fmla="*/ 1592530 w 4260427"/>
                      <a:gd name="connsiteY25" fmla="*/ 3324600 h 6616440"/>
                      <a:gd name="connsiteX26" fmla="*/ 1635561 w 4260427"/>
                      <a:gd name="connsiteY26" fmla="*/ 3485965 h 6616440"/>
                      <a:gd name="connsiteX27" fmla="*/ 1646318 w 4260427"/>
                      <a:gd name="connsiteY27" fmla="*/ 3905513 h 6616440"/>
                      <a:gd name="connsiteX28" fmla="*/ 1667834 w 4260427"/>
                      <a:gd name="connsiteY28" fmla="*/ 3991574 h 6616440"/>
                      <a:gd name="connsiteX29" fmla="*/ 1721622 w 4260427"/>
                      <a:gd name="connsiteY29" fmla="*/ 4217485 h 6616440"/>
                      <a:gd name="connsiteX30" fmla="*/ 1710864 w 4260427"/>
                      <a:gd name="connsiteY30" fmla="*/ 4572487 h 6616440"/>
                      <a:gd name="connsiteX31" fmla="*/ 1678591 w 4260427"/>
                      <a:gd name="connsiteY31" fmla="*/ 4755367 h 6616440"/>
                      <a:gd name="connsiteX32" fmla="*/ 1700107 w 4260427"/>
                      <a:gd name="connsiteY32" fmla="*/ 5099612 h 6616440"/>
                      <a:gd name="connsiteX33" fmla="*/ 1721622 w 4260427"/>
                      <a:gd name="connsiteY33" fmla="*/ 5250219 h 6616440"/>
                      <a:gd name="connsiteX34" fmla="*/ 1732380 w 4260427"/>
                      <a:gd name="connsiteY34" fmla="*/ 5680525 h 6616440"/>
                      <a:gd name="connsiteX35" fmla="*/ 1743137 w 4260427"/>
                      <a:gd name="connsiteY35" fmla="*/ 5745070 h 6616440"/>
                      <a:gd name="connsiteX36" fmla="*/ 1775410 w 4260427"/>
                      <a:gd name="connsiteY36" fmla="*/ 5809616 h 6616440"/>
                      <a:gd name="connsiteX37" fmla="*/ 1796925 w 4260427"/>
                      <a:gd name="connsiteY37" fmla="*/ 5949466 h 6616440"/>
                      <a:gd name="connsiteX38" fmla="*/ 1829198 w 4260427"/>
                      <a:gd name="connsiteY38" fmla="*/ 6024769 h 6616440"/>
                      <a:gd name="connsiteX39" fmla="*/ 1872229 w 4260427"/>
                      <a:gd name="connsiteY39" fmla="*/ 6143103 h 6616440"/>
                      <a:gd name="connsiteX40" fmla="*/ 1936775 w 4260427"/>
                      <a:gd name="connsiteY40" fmla="*/ 6229165 h 6616440"/>
                      <a:gd name="connsiteX41" fmla="*/ 2055109 w 4260427"/>
                      <a:gd name="connsiteY41" fmla="*/ 6401287 h 6616440"/>
                      <a:gd name="connsiteX42" fmla="*/ 2108897 w 4260427"/>
                      <a:gd name="connsiteY42" fmla="*/ 6444317 h 6616440"/>
                      <a:gd name="connsiteX43" fmla="*/ 2302535 w 4260427"/>
                      <a:gd name="connsiteY43" fmla="*/ 6519621 h 6616440"/>
                      <a:gd name="connsiteX44" fmla="*/ 2410111 w 4260427"/>
                      <a:gd name="connsiteY44" fmla="*/ 6551894 h 6616440"/>
                      <a:gd name="connsiteX45" fmla="*/ 2786629 w 4260427"/>
                      <a:gd name="connsiteY45" fmla="*/ 6616440 h 6616440"/>
                      <a:gd name="connsiteX46" fmla="*/ 3087843 w 4260427"/>
                      <a:gd name="connsiteY46" fmla="*/ 6562652 h 6616440"/>
                      <a:gd name="connsiteX47" fmla="*/ 3335269 w 4260427"/>
                      <a:gd name="connsiteY47" fmla="*/ 6519621 h 6616440"/>
                      <a:gd name="connsiteX48" fmla="*/ 3389057 w 4260427"/>
                      <a:gd name="connsiteY48" fmla="*/ 6508863 h 6616440"/>
                      <a:gd name="connsiteX49" fmla="*/ 3528907 w 4260427"/>
                      <a:gd name="connsiteY49" fmla="*/ 6476590 h 6616440"/>
                      <a:gd name="connsiteX50" fmla="*/ 3593453 w 4260427"/>
                      <a:gd name="connsiteY50" fmla="*/ 6444317 h 6616440"/>
                      <a:gd name="connsiteX51" fmla="*/ 3787090 w 4260427"/>
                      <a:gd name="connsiteY51" fmla="*/ 6315226 h 6616440"/>
                      <a:gd name="connsiteX52" fmla="*/ 3873151 w 4260427"/>
                      <a:gd name="connsiteY52" fmla="*/ 6239922 h 6616440"/>
                      <a:gd name="connsiteX53" fmla="*/ 3916182 w 4260427"/>
                      <a:gd name="connsiteY53" fmla="*/ 6164619 h 6616440"/>
                      <a:gd name="connsiteX54" fmla="*/ 4002243 w 4260427"/>
                      <a:gd name="connsiteY54" fmla="*/ 6024769 h 6616440"/>
                      <a:gd name="connsiteX55" fmla="*/ 4023758 w 4260427"/>
                      <a:gd name="connsiteY55" fmla="*/ 5938708 h 6616440"/>
                      <a:gd name="connsiteX56" fmla="*/ 4045274 w 4260427"/>
                      <a:gd name="connsiteY56" fmla="*/ 5809616 h 6616440"/>
                      <a:gd name="connsiteX57" fmla="*/ 4099062 w 4260427"/>
                      <a:gd name="connsiteY57" fmla="*/ 5659009 h 6616440"/>
                      <a:gd name="connsiteX58" fmla="*/ 4131335 w 4260427"/>
                      <a:gd name="connsiteY58" fmla="*/ 5519160 h 6616440"/>
                      <a:gd name="connsiteX59" fmla="*/ 4142093 w 4260427"/>
                      <a:gd name="connsiteY59" fmla="*/ 4916732 h 6616440"/>
                      <a:gd name="connsiteX60" fmla="*/ 4152850 w 4260427"/>
                      <a:gd name="connsiteY60" fmla="*/ 4766125 h 6616440"/>
                      <a:gd name="connsiteX61" fmla="*/ 4174365 w 4260427"/>
                      <a:gd name="connsiteY61" fmla="*/ 4723094 h 6616440"/>
                      <a:gd name="connsiteX62" fmla="*/ 4195881 w 4260427"/>
                      <a:gd name="connsiteY62" fmla="*/ 4637033 h 6616440"/>
                      <a:gd name="connsiteX63" fmla="*/ 4206638 w 4260427"/>
                      <a:gd name="connsiteY63" fmla="*/ 4594002 h 6616440"/>
                      <a:gd name="connsiteX64" fmla="*/ 4228154 w 4260427"/>
                      <a:gd name="connsiteY64" fmla="*/ 4529456 h 6616440"/>
                      <a:gd name="connsiteX65" fmla="*/ 4238911 w 4260427"/>
                      <a:gd name="connsiteY65" fmla="*/ 4454153 h 6616440"/>
                      <a:gd name="connsiteX66" fmla="*/ 4249669 w 4260427"/>
                      <a:gd name="connsiteY66" fmla="*/ 4400365 h 6616440"/>
                      <a:gd name="connsiteX67" fmla="*/ 4260427 w 4260427"/>
                      <a:gd name="connsiteY67" fmla="*/ 4282030 h 6616440"/>
                      <a:gd name="connsiteX68" fmla="*/ 4249669 w 4260427"/>
                      <a:gd name="connsiteY68" fmla="*/ 4013089 h 6616440"/>
                      <a:gd name="connsiteX69" fmla="*/ 4228154 w 4260427"/>
                      <a:gd name="connsiteY69" fmla="*/ 3937786 h 6616440"/>
                      <a:gd name="connsiteX70" fmla="*/ 4217396 w 4260427"/>
                      <a:gd name="connsiteY70" fmla="*/ 3077174 h 6616440"/>
                      <a:gd name="connsiteX71" fmla="*/ 4185123 w 4260427"/>
                      <a:gd name="connsiteY71" fmla="*/ 2862021 h 6616440"/>
                      <a:gd name="connsiteX72" fmla="*/ 4163608 w 4260427"/>
                      <a:gd name="connsiteY72" fmla="*/ 2732929 h 6616440"/>
                      <a:gd name="connsiteX73" fmla="*/ 4152850 w 4260427"/>
                      <a:gd name="connsiteY73" fmla="*/ 2668383 h 6616440"/>
                      <a:gd name="connsiteX74" fmla="*/ 4131335 w 4260427"/>
                      <a:gd name="connsiteY74" fmla="*/ 2593080 h 6616440"/>
                      <a:gd name="connsiteX75" fmla="*/ 4099062 w 4260427"/>
                      <a:gd name="connsiteY75" fmla="*/ 2496261 h 6616440"/>
                      <a:gd name="connsiteX76" fmla="*/ 4056031 w 4260427"/>
                      <a:gd name="connsiteY76" fmla="*/ 2334896 h 6616440"/>
                      <a:gd name="connsiteX77" fmla="*/ 4034516 w 4260427"/>
                      <a:gd name="connsiteY77" fmla="*/ 2216562 h 6616440"/>
                      <a:gd name="connsiteX78" fmla="*/ 3980728 w 4260427"/>
                      <a:gd name="connsiteY78" fmla="*/ 1990652 h 6616440"/>
                      <a:gd name="connsiteX79" fmla="*/ 3959213 w 4260427"/>
                      <a:gd name="connsiteY79" fmla="*/ 1872317 h 6616440"/>
                      <a:gd name="connsiteX80" fmla="*/ 3905424 w 4260427"/>
                      <a:gd name="connsiteY80" fmla="*/ 1753983 h 6616440"/>
                      <a:gd name="connsiteX81" fmla="*/ 3883909 w 4260427"/>
                      <a:gd name="connsiteY81" fmla="*/ 1657165 h 6616440"/>
                      <a:gd name="connsiteX82" fmla="*/ 3808605 w 4260427"/>
                      <a:gd name="connsiteY82" fmla="*/ 1495800 h 6616440"/>
                      <a:gd name="connsiteX83" fmla="*/ 3754817 w 4260427"/>
                      <a:gd name="connsiteY83" fmla="*/ 1431254 h 6616440"/>
                      <a:gd name="connsiteX84" fmla="*/ 3614968 w 4260427"/>
                      <a:gd name="connsiteY84" fmla="*/ 1108525 h 6616440"/>
                      <a:gd name="connsiteX85" fmla="*/ 3593453 w 4260427"/>
                      <a:gd name="connsiteY85" fmla="*/ 1000948 h 6616440"/>
                      <a:gd name="connsiteX86" fmla="*/ 3518149 w 4260427"/>
                      <a:gd name="connsiteY86" fmla="*/ 828826 h 6616440"/>
                      <a:gd name="connsiteX87" fmla="*/ 3399815 w 4260427"/>
                      <a:gd name="connsiteY87" fmla="*/ 688976 h 6616440"/>
                      <a:gd name="connsiteX88" fmla="*/ 3324511 w 4260427"/>
                      <a:gd name="connsiteY88" fmla="*/ 602915 h 6616440"/>
                      <a:gd name="connsiteX89" fmla="*/ 3098601 w 4260427"/>
                      <a:gd name="connsiteY89" fmla="*/ 452308 h 6616440"/>
                      <a:gd name="connsiteX90" fmla="*/ 2829660 w 4260427"/>
                      <a:gd name="connsiteY90" fmla="*/ 301701 h 6616440"/>
                      <a:gd name="connsiteX91" fmla="*/ 2754356 w 4260427"/>
                      <a:gd name="connsiteY91" fmla="*/ 280186 h 6616440"/>
                      <a:gd name="connsiteX92" fmla="*/ 2657537 w 4260427"/>
                      <a:gd name="connsiteY92" fmla="*/ 226397 h 6616440"/>
                      <a:gd name="connsiteX93" fmla="*/ 2539203 w 4260427"/>
                      <a:gd name="connsiteY93" fmla="*/ 194125 h 6616440"/>
                      <a:gd name="connsiteX94" fmla="*/ 2453142 w 4260427"/>
                      <a:gd name="connsiteY94" fmla="*/ 151094 h 6616440"/>
                      <a:gd name="connsiteX95" fmla="*/ 2270262 w 4260427"/>
                      <a:gd name="connsiteY95" fmla="*/ 108063 h 6616440"/>
                      <a:gd name="connsiteX96" fmla="*/ 2119655 w 4260427"/>
                      <a:gd name="connsiteY96" fmla="*/ 65033 h 6616440"/>
                      <a:gd name="connsiteX97" fmla="*/ 2012078 w 4260427"/>
                      <a:gd name="connsiteY97" fmla="*/ 43517 h 6616440"/>
                      <a:gd name="connsiteX98" fmla="*/ 1958290 w 4260427"/>
                      <a:gd name="connsiteY98" fmla="*/ 22002 h 6616440"/>
                      <a:gd name="connsiteX99" fmla="*/ 1172982 w 4260427"/>
                      <a:gd name="connsiteY99" fmla="*/ 11245 h 6616440"/>
                      <a:gd name="connsiteX100" fmla="*/ 1065405 w 4260427"/>
                      <a:gd name="connsiteY100" fmla="*/ 487 h 6616440"/>
                      <a:gd name="connsiteX101" fmla="*/ 462977 w 4260427"/>
                      <a:gd name="connsiteY101" fmla="*/ 22002 h 6616440"/>
                      <a:gd name="connsiteX102" fmla="*/ 323128 w 4260427"/>
                      <a:gd name="connsiteY102" fmla="*/ 54275 h 6616440"/>
                      <a:gd name="connsiteX103" fmla="*/ 280097 w 4260427"/>
                      <a:gd name="connsiteY103" fmla="*/ 97306 h 6616440"/>
                      <a:gd name="connsiteX104" fmla="*/ 226309 w 4260427"/>
                      <a:gd name="connsiteY104" fmla="*/ 129579 h 6616440"/>
                      <a:gd name="connsiteX105" fmla="*/ 183278 w 4260427"/>
                      <a:gd name="connsiteY105" fmla="*/ 183367 h 6616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</a:cxnLst>
                    <a:rect l="l" t="t" r="r" b="b"/>
                    <a:pathLst>
                      <a:path w="4260427" h="6616440" extrusionOk="0">
                        <a:moveTo>
                          <a:pt x="226309" y="86548"/>
                        </a:moveTo>
                        <a:cubicBezTo>
                          <a:pt x="204923" y="141790"/>
                          <a:pt x="178915" y="208514"/>
                          <a:pt x="172521" y="258670"/>
                        </a:cubicBezTo>
                        <a:cubicBezTo>
                          <a:pt x="123680" y="449321"/>
                          <a:pt x="131510" y="252968"/>
                          <a:pt x="97217" y="377005"/>
                        </a:cubicBezTo>
                        <a:cubicBezTo>
                          <a:pt x="74306" y="420716"/>
                          <a:pt x="63519" y="468587"/>
                          <a:pt x="43429" y="506096"/>
                        </a:cubicBezTo>
                        <a:cubicBezTo>
                          <a:pt x="38970" y="524324"/>
                          <a:pt x="31715" y="528251"/>
                          <a:pt x="21914" y="549127"/>
                        </a:cubicBezTo>
                        <a:cubicBezTo>
                          <a:pt x="19040" y="571593"/>
                          <a:pt x="13138" y="598140"/>
                          <a:pt x="11156" y="624430"/>
                        </a:cubicBezTo>
                        <a:cubicBezTo>
                          <a:pt x="9336" y="643552"/>
                          <a:pt x="-5609" y="670389"/>
                          <a:pt x="398" y="688976"/>
                        </a:cubicBezTo>
                        <a:cubicBezTo>
                          <a:pt x="26235" y="764743"/>
                          <a:pt x="25246" y="840261"/>
                          <a:pt x="43429" y="904129"/>
                        </a:cubicBezTo>
                        <a:cubicBezTo>
                          <a:pt x="56449" y="1017921"/>
                          <a:pt x="38689" y="936260"/>
                          <a:pt x="75702" y="1043979"/>
                        </a:cubicBezTo>
                        <a:cubicBezTo>
                          <a:pt x="63901" y="1176187"/>
                          <a:pt x="84146" y="1273684"/>
                          <a:pt x="64944" y="1442012"/>
                        </a:cubicBezTo>
                        <a:cubicBezTo>
                          <a:pt x="65725" y="1469374"/>
                          <a:pt x="60356" y="1481916"/>
                          <a:pt x="54187" y="1506557"/>
                        </a:cubicBezTo>
                        <a:cubicBezTo>
                          <a:pt x="58889" y="1552296"/>
                          <a:pt x="28856" y="1611323"/>
                          <a:pt x="32671" y="1667922"/>
                        </a:cubicBezTo>
                        <a:cubicBezTo>
                          <a:pt x="54220" y="1864361"/>
                          <a:pt x="-26677" y="2086255"/>
                          <a:pt x="43429" y="2324139"/>
                        </a:cubicBezTo>
                        <a:cubicBezTo>
                          <a:pt x="53251" y="2462027"/>
                          <a:pt x="85087" y="2525537"/>
                          <a:pt x="161763" y="2636110"/>
                        </a:cubicBezTo>
                        <a:cubicBezTo>
                          <a:pt x="176607" y="2658387"/>
                          <a:pt x="199496" y="2686697"/>
                          <a:pt x="215551" y="2711414"/>
                        </a:cubicBezTo>
                        <a:cubicBezTo>
                          <a:pt x="224039" y="2724357"/>
                          <a:pt x="230236" y="2747912"/>
                          <a:pt x="237067" y="2765202"/>
                        </a:cubicBezTo>
                        <a:cubicBezTo>
                          <a:pt x="297410" y="2835552"/>
                          <a:pt x="328633" y="2950623"/>
                          <a:pt x="409189" y="3012628"/>
                        </a:cubicBezTo>
                        <a:cubicBezTo>
                          <a:pt x="455969" y="3047025"/>
                          <a:pt x="468222" y="3128815"/>
                          <a:pt x="538281" y="3141720"/>
                        </a:cubicBezTo>
                        <a:cubicBezTo>
                          <a:pt x="560897" y="3148659"/>
                          <a:pt x="581534" y="3164469"/>
                          <a:pt x="602827" y="3163235"/>
                        </a:cubicBezTo>
                        <a:cubicBezTo>
                          <a:pt x="644413" y="3170049"/>
                          <a:pt x="674413" y="3174049"/>
                          <a:pt x="710403" y="3184750"/>
                        </a:cubicBezTo>
                        <a:cubicBezTo>
                          <a:pt x="730310" y="3188748"/>
                          <a:pt x="744871" y="3195792"/>
                          <a:pt x="764191" y="3195508"/>
                        </a:cubicBezTo>
                        <a:cubicBezTo>
                          <a:pt x="874640" y="3190081"/>
                          <a:pt x="1010979" y="3250974"/>
                          <a:pt x="1140709" y="3217023"/>
                        </a:cubicBezTo>
                        <a:cubicBezTo>
                          <a:pt x="1166687" y="3217015"/>
                          <a:pt x="1203106" y="3229425"/>
                          <a:pt x="1226770" y="3227781"/>
                        </a:cubicBezTo>
                        <a:cubicBezTo>
                          <a:pt x="1301702" y="3218299"/>
                          <a:pt x="1386119" y="3212203"/>
                          <a:pt x="1452681" y="3217023"/>
                        </a:cubicBezTo>
                        <a:cubicBezTo>
                          <a:pt x="1487206" y="3222356"/>
                          <a:pt x="1514228" y="3262233"/>
                          <a:pt x="1549500" y="3270812"/>
                        </a:cubicBezTo>
                        <a:cubicBezTo>
                          <a:pt x="1562590" y="3284794"/>
                          <a:pt x="1587435" y="3300177"/>
                          <a:pt x="1592530" y="3324600"/>
                        </a:cubicBezTo>
                        <a:cubicBezTo>
                          <a:pt x="1600733" y="3338037"/>
                          <a:pt x="1630522" y="3474389"/>
                          <a:pt x="1635561" y="3485965"/>
                        </a:cubicBezTo>
                        <a:cubicBezTo>
                          <a:pt x="1655242" y="3609988"/>
                          <a:pt x="1611575" y="3780387"/>
                          <a:pt x="1646318" y="3905513"/>
                        </a:cubicBezTo>
                        <a:cubicBezTo>
                          <a:pt x="1649945" y="3939745"/>
                          <a:pt x="1670594" y="3960887"/>
                          <a:pt x="1667834" y="3991574"/>
                        </a:cubicBezTo>
                        <a:cubicBezTo>
                          <a:pt x="1697699" y="4213600"/>
                          <a:pt x="1655372" y="3979172"/>
                          <a:pt x="1721622" y="4217485"/>
                        </a:cubicBezTo>
                        <a:cubicBezTo>
                          <a:pt x="1709868" y="4309190"/>
                          <a:pt x="1735169" y="4454883"/>
                          <a:pt x="1710864" y="4572487"/>
                        </a:cubicBezTo>
                        <a:cubicBezTo>
                          <a:pt x="1715207" y="4616320"/>
                          <a:pt x="1696014" y="4712095"/>
                          <a:pt x="1678591" y="4755367"/>
                        </a:cubicBezTo>
                        <a:cubicBezTo>
                          <a:pt x="1688432" y="4876638"/>
                          <a:pt x="1700458" y="4995272"/>
                          <a:pt x="1700107" y="5099612"/>
                        </a:cubicBezTo>
                        <a:cubicBezTo>
                          <a:pt x="1700847" y="5145249"/>
                          <a:pt x="1712409" y="5205938"/>
                          <a:pt x="1721622" y="5250219"/>
                        </a:cubicBezTo>
                        <a:cubicBezTo>
                          <a:pt x="1766959" y="5401867"/>
                          <a:pt x="1749356" y="5512395"/>
                          <a:pt x="1732380" y="5680525"/>
                        </a:cubicBezTo>
                        <a:cubicBezTo>
                          <a:pt x="1732144" y="5700203"/>
                          <a:pt x="1734927" y="5724988"/>
                          <a:pt x="1743137" y="5745070"/>
                        </a:cubicBezTo>
                        <a:cubicBezTo>
                          <a:pt x="1751055" y="5772554"/>
                          <a:pt x="1763918" y="5787261"/>
                          <a:pt x="1775410" y="5809616"/>
                        </a:cubicBezTo>
                        <a:cubicBezTo>
                          <a:pt x="1777290" y="5816609"/>
                          <a:pt x="1793667" y="5937422"/>
                          <a:pt x="1796925" y="5949466"/>
                        </a:cubicBezTo>
                        <a:cubicBezTo>
                          <a:pt x="1811325" y="5976660"/>
                          <a:pt x="1814313" y="6001139"/>
                          <a:pt x="1829198" y="6024769"/>
                        </a:cubicBezTo>
                        <a:cubicBezTo>
                          <a:pt x="1836575" y="6043291"/>
                          <a:pt x="1859658" y="6120958"/>
                          <a:pt x="1872229" y="6143103"/>
                        </a:cubicBezTo>
                        <a:cubicBezTo>
                          <a:pt x="1893128" y="6167421"/>
                          <a:pt x="1915057" y="6198476"/>
                          <a:pt x="1936775" y="6229165"/>
                        </a:cubicBezTo>
                        <a:cubicBezTo>
                          <a:pt x="1997071" y="6330424"/>
                          <a:pt x="1989127" y="6339721"/>
                          <a:pt x="2055109" y="6401287"/>
                        </a:cubicBezTo>
                        <a:cubicBezTo>
                          <a:pt x="2074309" y="6416383"/>
                          <a:pt x="2090545" y="6428047"/>
                          <a:pt x="2108897" y="6444317"/>
                        </a:cubicBezTo>
                        <a:cubicBezTo>
                          <a:pt x="2168172" y="6468663"/>
                          <a:pt x="2239404" y="6517494"/>
                          <a:pt x="2302535" y="6519621"/>
                        </a:cubicBezTo>
                        <a:cubicBezTo>
                          <a:pt x="2331844" y="6524150"/>
                          <a:pt x="2374219" y="6547095"/>
                          <a:pt x="2410111" y="6551894"/>
                        </a:cubicBezTo>
                        <a:cubicBezTo>
                          <a:pt x="2711266" y="6603089"/>
                          <a:pt x="2595070" y="6575394"/>
                          <a:pt x="2786629" y="6616440"/>
                        </a:cubicBezTo>
                        <a:cubicBezTo>
                          <a:pt x="3064355" y="6538510"/>
                          <a:pt x="2733412" y="6637336"/>
                          <a:pt x="3087843" y="6562652"/>
                        </a:cubicBezTo>
                        <a:cubicBezTo>
                          <a:pt x="3250787" y="6547454"/>
                          <a:pt x="3170578" y="6544219"/>
                          <a:pt x="3335269" y="6519621"/>
                        </a:cubicBezTo>
                        <a:cubicBezTo>
                          <a:pt x="3355577" y="6516251"/>
                          <a:pt x="3366800" y="6512550"/>
                          <a:pt x="3389057" y="6508863"/>
                        </a:cubicBezTo>
                        <a:cubicBezTo>
                          <a:pt x="3542961" y="6476407"/>
                          <a:pt x="3392113" y="6484983"/>
                          <a:pt x="3528907" y="6476590"/>
                        </a:cubicBezTo>
                        <a:cubicBezTo>
                          <a:pt x="3550628" y="6463217"/>
                          <a:pt x="3570847" y="6458751"/>
                          <a:pt x="3593453" y="6444317"/>
                        </a:cubicBezTo>
                        <a:cubicBezTo>
                          <a:pt x="3640564" y="6426400"/>
                          <a:pt x="3732994" y="6351293"/>
                          <a:pt x="3787090" y="6315226"/>
                        </a:cubicBezTo>
                        <a:cubicBezTo>
                          <a:pt x="3817474" y="6292632"/>
                          <a:pt x="3837633" y="6267005"/>
                          <a:pt x="3873151" y="6239922"/>
                        </a:cubicBezTo>
                        <a:cubicBezTo>
                          <a:pt x="3891686" y="6210714"/>
                          <a:pt x="3901482" y="6185027"/>
                          <a:pt x="3916182" y="6164619"/>
                        </a:cubicBezTo>
                        <a:cubicBezTo>
                          <a:pt x="3981051" y="6071499"/>
                          <a:pt x="3971245" y="6128553"/>
                          <a:pt x="4002243" y="6024769"/>
                        </a:cubicBezTo>
                        <a:cubicBezTo>
                          <a:pt x="4014843" y="5993968"/>
                          <a:pt x="4018955" y="5973324"/>
                          <a:pt x="4023758" y="5938708"/>
                        </a:cubicBezTo>
                        <a:cubicBezTo>
                          <a:pt x="4038233" y="5890389"/>
                          <a:pt x="4032951" y="5850647"/>
                          <a:pt x="4045274" y="5809616"/>
                        </a:cubicBezTo>
                        <a:cubicBezTo>
                          <a:pt x="4059204" y="5757166"/>
                          <a:pt x="4079053" y="5703525"/>
                          <a:pt x="4099062" y="5659009"/>
                        </a:cubicBezTo>
                        <a:cubicBezTo>
                          <a:pt x="4118878" y="5601532"/>
                          <a:pt x="4117580" y="5581402"/>
                          <a:pt x="4131335" y="5519160"/>
                        </a:cubicBezTo>
                        <a:cubicBezTo>
                          <a:pt x="4139911" y="5316598"/>
                          <a:pt x="4146196" y="5093885"/>
                          <a:pt x="4142093" y="4916732"/>
                        </a:cubicBezTo>
                        <a:cubicBezTo>
                          <a:pt x="4148135" y="4868455"/>
                          <a:pt x="4147274" y="4811535"/>
                          <a:pt x="4152850" y="4766125"/>
                        </a:cubicBezTo>
                        <a:cubicBezTo>
                          <a:pt x="4157957" y="4749483"/>
                          <a:pt x="4173815" y="4739117"/>
                          <a:pt x="4174365" y="4723094"/>
                        </a:cubicBezTo>
                        <a:cubicBezTo>
                          <a:pt x="4184122" y="4700224"/>
                          <a:pt x="4185993" y="4664700"/>
                          <a:pt x="4195881" y="4637033"/>
                        </a:cubicBezTo>
                        <a:cubicBezTo>
                          <a:pt x="4199860" y="4622663"/>
                          <a:pt x="4201936" y="4606914"/>
                          <a:pt x="4206638" y="4594002"/>
                        </a:cubicBezTo>
                        <a:cubicBezTo>
                          <a:pt x="4215878" y="4561315"/>
                          <a:pt x="4224063" y="4550194"/>
                          <a:pt x="4228154" y="4529456"/>
                        </a:cubicBezTo>
                        <a:cubicBezTo>
                          <a:pt x="4224133" y="4504355"/>
                          <a:pt x="4234121" y="4481992"/>
                          <a:pt x="4238911" y="4454153"/>
                        </a:cubicBezTo>
                        <a:cubicBezTo>
                          <a:pt x="4242505" y="4438278"/>
                          <a:pt x="4246983" y="4418348"/>
                          <a:pt x="4249669" y="4400365"/>
                        </a:cubicBezTo>
                        <a:cubicBezTo>
                          <a:pt x="4264919" y="4364617"/>
                          <a:pt x="4252678" y="4325033"/>
                          <a:pt x="4260427" y="4282030"/>
                        </a:cubicBezTo>
                        <a:cubicBezTo>
                          <a:pt x="4259356" y="4192524"/>
                          <a:pt x="4255974" y="4112837"/>
                          <a:pt x="4249669" y="4013089"/>
                        </a:cubicBezTo>
                        <a:cubicBezTo>
                          <a:pt x="4246249" y="3985249"/>
                          <a:pt x="4236098" y="3966470"/>
                          <a:pt x="4228154" y="3937786"/>
                        </a:cubicBezTo>
                        <a:cubicBezTo>
                          <a:pt x="4266962" y="3668768"/>
                          <a:pt x="4176784" y="3332506"/>
                          <a:pt x="4217396" y="3077174"/>
                        </a:cubicBezTo>
                        <a:cubicBezTo>
                          <a:pt x="4217562" y="2984433"/>
                          <a:pt x="4192852" y="2934497"/>
                          <a:pt x="4185123" y="2862021"/>
                        </a:cubicBezTo>
                        <a:cubicBezTo>
                          <a:pt x="4183212" y="2829265"/>
                          <a:pt x="4168012" y="2785214"/>
                          <a:pt x="4163608" y="2732929"/>
                        </a:cubicBezTo>
                        <a:cubicBezTo>
                          <a:pt x="4159366" y="2711461"/>
                          <a:pt x="4159424" y="2690365"/>
                          <a:pt x="4152850" y="2668383"/>
                        </a:cubicBezTo>
                        <a:cubicBezTo>
                          <a:pt x="4140934" y="2647189"/>
                          <a:pt x="4140121" y="2621380"/>
                          <a:pt x="4131335" y="2593080"/>
                        </a:cubicBezTo>
                        <a:cubicBezTo>
                          <a:pt x="4124568" y="2560486"/>
                          <a:pt x="4107128" y="2530592"/>
                          <a:pt x="4099062" y="2496261"/>
                        </a:cubicBezTo>
                        <a:cubicBezTo>
                          <a:pt x="4091206" y="2433656"/>
                          <a:pt x="4068528" y="2390474"/>
                          <a:pt x="4056031" y="2334896"/>
                        </a:cubicBezTo>
                        <a:cubicBezTo>
                          <a:pt x="4046198" y="2295321"/>
                          <a:pt x="4044137" y="2252924"/>
                          <a:pt x="4034516" y="2216562"/>
                        </a:cubicBezTo>
                        <a:cubicBezTo>
                          <a:pt x="3961803" y="1911185"/>
                          <a:pt x="4030295" y="2246646"/>
                          <a:pt x="3980728" y="1990652"/>
                        </a:cubicBezTo>
                        <a:cubicBezTo>
                          <a:pt x="3970437" y="1951770"/>
                          <a:pt x="3974511" y="1908473"/>
                          <a:pt x="3959213" y="1872317"/>
                        </a:cubicBezTo>
                        <a:cubicBezTo>
                          <a:pt x="3955412" y="1828490"/>
                          <a:pt x="3925721" y="1791555"/>
                          <a:pt x="3905424" y="1753983"/>
                        </a:cubicBezTo>
                        <a:cubicBezTo>
                          <a:pt x="3900663" y="1723872"/>
                          <a:pt x="3890685" y="1681858"/>
                          <a:pt x="3883909" y="1657165"/>
                        </a:cubicBezTo>
                        <a:cubicBezTo>
                          <a:pt x="3875825" y="1631468"/>
                          <a:pt x="3821774" y="1514650"/>
                          <a:pt x="3808605" y="1495800"/>
                        </a:cubicBezTo>
                        <a:cubicBezTo>
                          <a:pt x="3796999" y="1468613"/>
                          <a:pt x="3769244" y="1455914"/>
                          <a:pt x="3754817" y="1431254"/>
                        </a:cubicBezTo>
                        <a:cubicBezTo>
                          <a:pt x="3712576" y="1336580"/>
                          <a:pt x="3665463" y="1212116"/>
                          <a:pt x="3614968" y="1108525"/>
                        </a:cubicBezTo>
                        <a:cubicBezTo>
                          <a:pt x="3599029" y="1073624"/>
                          <a:pt x="3607575" y="1037297"/>
                          <a:pt x="3593453" y="1000948"/>
                        </a:cubicBezTo>
                        <a:cubicBezTo>
                          <a:pt x="3584410" y="962249"/>
                          <a:pt x="3542966" y="876498"/>
                          <a:pt x="3518149" y="828826"/>
                        </a:cubicBezTo>
                        <a:cubicBezTo>
                          <a:pt x="3469750" y="747863"/>
                          <a:pt x="3474298" y="767487"/>
                          <a:pt x="3399815" y="688976"/>
                        </a:cubicBezTo>
                        <a:cubicBezTo>
                          <a:pt x="3370546" y="669978"/>
                          <a:pt x="3355787" y="616902"/>
                          <a:pt x="3324511" y="602915"/>
                        </a:cubicBezTo>
                        <a:cubicBezTo>
                          <a:pt x="3245147" y="542479"/>
                          <a:pt x="3174470" y="497838"/>
                          <a:pt x="3098601" y="452308"/>
                        </a:cubicBezTo>
                        <a:cubicBezTo>
                          <a:pt x="3034935" y="413000"/>
                          <a:pt x="2886527" y="320624"/>
                          <a:pt x="2829660" y="301701"/>
                        </a:cubicBezTo>
                        <a:cubicBezTo>
                          <a:pt x="2804566" y="291802"/>
                          <a:pt x="2778065" y="285717"/>
                          <a:pt x="2754356" y="280186"/>
                        </a:cubicBezTo>
                        <a:cubicBezTo>
                          <a:pt x="2724663" y="270083"/>
                          <a:pt x="2687114" y="232588"/>
                          <a:pt x="2657537" y="226397"/>
                        </a:cubicBezTo>
                        <a:cubicBezTo>
                          <a:pt x="2618149" y="212922"/>
                          <a:pt x="2584060" y="205925"/>
                          <a:pt x="2539203" y="194125"/>
                        </a:cubicBezTo>
                        <a:cubicBezTo>
                          <a:pt x="2507289" y="184754"/>
                          <a:pt x="2486537" y="166068"/>
                          <a:pt x="2453142" y="151094"/>
                        </a:cubicBezTo>
                        <a:cubicBezTo>
                          <a:pt x="2307114" y="109273"/>
                          <a:pt x="2373811" y="154608"/>
                          <a:pt x="2270262" y="108063"/>
                        </a:cubicBezTo>
                        <a:cubicBezTo>
                          <a:pt x="2211902" y="89565"/>
                          <a:pt x="2168375" y="76444"/>
                          <a:pt x="2119655" y="65033"/>
                        </a:cubicBezTo>
                        <a:cubicBezTo>
                          <a:pt x="2081931" y="50040"/>
                          <a:pt x="2045830" y="48925"/>
                          <a:pt x="2012078" y="43517"/>
                        </a:cubicBezTo>
                        <a:cubicBezTo>
                          <a:pt x="1991930" y="37136"/>
                          <a:pt x="1976901" y="22256"/>
                          <a:pt x="1958290" y="22002"/>
                        </a:cubicBezTo>
                        <a:cubicBezTo>
                          <a:pt x="1681981" y="18072"/>
                          <a:pt x="1429459" y="38275"/>
                          <a:pt x="1172982" y="11245"/>
                        </a:cubicBezTo>
                        <a:cubicBezTo>
                          <a:pt x="1142369" y="14320"/>
                          <a:pt x="1099853" y="10698"/>
                          <a:pt x="1065405" y="487"/>
                        </a:cubicBezTo>
                        <a:cubicBezTo>
                          <a:pt x="622643" y="3450"/>
                          <a:pt x="701124" y="-9363"/>
                          <a:pt x="462977" y="22002"/>
                        </a:cubicBezTo>
                        <a:cubicBezTo>
                          <a:pt x="359385" y="46281"/>
                          <a:pt x="401009" y="26075"/>
                          <a:pt x="323128" y="54275"/>
                        </a:cubicBezTo>
                        <a:cubicBezTo>
                          <a:pt x="307062" y="69375"/>
                          <a:pt x="295641" y="84845"/>
                          <a:pt x="280097" y="97306"/>
                        </a:cubicBezTo>
                        <a:cubicBezTo>
                          <a:pt x="265559" y="110945"/>
                          <a:pt x="236402" y="116951"/>
                          <a:pt x="226309" y="129579"/>
                        </a:cubicBezTo>
                        <a:cubicBezTo>
                          <a:pt x="171009" y="184407"/>
                          <a:pt x="217167" y="182903"/>
                          <a:pt x="183278" y="183367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BB10766F-07CE-4CBE-AE37-C34818927F52}"/>
              </a:ext>
            </a:extLst>
          </p:cNvPr>
          <p:cNvSpPr/>
          <p:nvPr/>
        </p:nvSpPr>
        <p:spPr>
          <a:xfrm>
            <a:off x="198000" y="176400"/>
            <a:ext cx="103493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E-Health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플랫폼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&gt; E-Health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개요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935B8B-1649-4F85-B69B-3DC09E95BD6B}"/>
              </a:ext>
            </a:extLst>
          </p:cNvPr>
          <p:cNvSpPr txBox="1"/>
          <p:nvPr/>
        </p:nvSpPr>
        <p:spPr>
          <a:xfrm>
            <a:off x="2512830" y="3706859"/>
            <a:ext cx="183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chemeClr val="bg1"/>
                </a:solidFill>
                <a:effectLst/>
                <a:latin typeface="Noto Sans Demilight"/>
              </a:rPr>
              <a:t>* 아래 설명 참조</a:t>
            </a:r>
            <a:endParaRPr lang="ko-KR" alt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629690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61C922-4F7D-49D6-A358-0B8D6DC37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68" y="1472385"/>
            <a:ext cx="12785464" cy="6056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A99E3-9EF5-41B3-97D3-911A8FA0B673}"/>
              </a:ext>
            </a:extLst>
          </p:cNvPr>
          <p:cNvSpPr txBox="1"/>
          <p:nvPr/>
        </p:nvSpPr>
        <p:spPr>
          <a:xfrm>
            <a:off x="5353944" y="7648296"/>
            <a:ext cx="3922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E-Health </a:t>
            </a:r>
            <a:r>
              <a:rPr lang="ko-KR" altLang="en-US" sz="2400" dirty="0">
                <a:solidFill>
                  <a:schemeClr val="bg1"/>
                </a:solidFill>
              </a:rPr>
              <a:t>플랫폼 </a:t>
            </a:r>
            <a:r>
              <a:rPr lang="ko-KR" altLang="en-US" sz="2400" b="1" u="sng" dirty="0">
                <a:solidFill>
                  <a:srgbClr val="FFFF00"/>
                </a:solidFill>
              </a:rPr>
              <a:t>처음 페이지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C4E14698-3137-463C-8263-274D13E0F895}"/>
              </a:ext>
            </a:extLst>
          </p:cNvPr>
          <p:cNvSpPr/>
          <p:nvPr/>
        </p:nvSpPr>
        <p:spPr>
          <a:xfrm>
            <a:off x="198000" y="176400"/>
            <a:ext cx="103493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E-Health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플랫폼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&gt;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페이지 소개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1882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A99E3-9EF5-41B3-97D3-911A8FA0B673}"/>
              </a:ext>
            </a:extLst>
          </p:cNvPr>
          <p:cNvSpPr txBox="1"/>
          <p:nvPr/>
        </p:nvSpPr>
        <p:spPr>
          <a:xfrm>
            <a:off x="5353944" y="7649974"/>
            <a:ext cx="3922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E-Health </a:t>
            </a:r>
            <a:r>
              <a:rPr lang="ko-KR" altLang="en-US" sz="2400" dirty="0">
                <a:solidFill>
                  <a:schemeClr val="bg1"/>
                </a:solidFill>
              </a:rPr>
              <a:t>플랫폼 </a:t>
            </a:r>
            <a:r>
              <a:rPr lang="ko-KR" altLang="en-US" sz="2400" b="1" u="sng" dirty="0">
                <a:solidFill>
                  <a:srgbClr val="FFFF00"/>
                </a:solidFill>
              </a:rPr>
              <a:t>메인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3C2FAA-6A6F-4E67-A8C9-61C6FD853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1483638"/>
            <a:ext cx="12782550" cy="6048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9829AC-5F22-4A28-A3F7-86F7A44FE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25" y="3777965"/>
            <a:ext cx="2089365" cy="36898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078F5B-D0E6-4BB6-BAF6-F2947830B74F}"/>
              </a:ext>
            </a:extLst>
          </p:cNvPr>
          <p:cNvSpPr/>
          <p:nvPr/>
        </p:nvSpPr>
        <p:spPr>
          <a:xfrm>
            <a:off x="1602889" y="2345168"/>
            <a:ext cx="1194099" cy="2602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로그인 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46D0A5-7ADB-4151-85C6-5F00D9438689}"/>
              </a:ext>
            </a:extLst>
          </p:cNvPr>
          <p:cNvSpPr/>
          <p:nvPr/>
        </p:nvSpPr>
        <p:spPr>
          <a:xfrm>
            <a:off x="1602888" y="4640332"/>
            <a:ext cx="1194099" cy="2602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 후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E59A5600-B1FA-4011-AFAE-4A97BBD80682}"/>
              </a:ext>
            </a:extLst>
          </p:cNvPr>
          <p:cNvSpPr/>
          <p:nvPr/>
        </p:nvSpPr>
        <p:spPr>
          <a:xfrm>
            <a:off x="1968607" y="3291840"/>
            <a:ext cx="398075" cy="79719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1FE75815-0AA4-4EA2-9AE2-5DD9D16370AB}"/>
              </a:ext>
            </a:extLst>
          </p:cNvPr>
          <p:cNvSpPr/>
          <p:nvPr/>
        </p:nvSpPr>
        <p:spPr>
          <a:xfrm>
            <a:off x="198000" y="176400"/>
            <a:ext cx="103493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E-Health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플랫폼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&gt;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페이지 소개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5234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4775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DBFBCA-E4E0-4871-B540-F5126ED2FC7F}"/>
              </a:ext>
            </a:extLst>
          </p:cNvPr>
          <p:cNvSpPr/>
          <p:nvPr/>
        </p:nvSpPr>
        <p:spPr>
          <a:xfrm>
            <a:off x="236668" y="1968651"/>
            <a:ext cx="8950363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Prompt" pitchFamily="34" charset="0"/>
                <a:cs typeface="Prompt" pitchFamily="34" charset="-120"/>
              </a:rPr>
              <a:t>E-Health</a:t>
            </a:r>
            <a:r>
              <a:rPr lang="ko-KR" altLang="en-US" sz="1800" dirty="0">
                <a:solidFill>
                  <a:srgbClr val="C6BFEE"/>
                </a:solidFill>
                <a:latin typeface="Prompt" pitchFamily="34" charset="0"/>
                <a:cs typeface="Prompt" pitchFamily="34" charset="-120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Prompt" pitchFamily="34" charset="0"/>
                <a:cs typeface="Prompt" pitchFamily="34" charset="-120"/>
              </a:rPr>
              <a:t>플랫폼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84B5D7-D68B-486F-9F3B-3DA65768B006}"/>
              </a:ext>
            </a:extLst>
          </p:cNvPr>
          <p:cNvSpPr/>
          <p:nvPr/>
        </p:nvSpPr>
        <p:spPr>
          <a:xfrm>
            <a:off x="236668" y="2663024"/>
            <a:ext cx="8950363" cy="5149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5AE942-E817-45B7-8558-0147CD812031}"/>
              </a:ext>
            </a:extLst>
          </p:cNvPr>
          <p:cNvSpPr/>
          <p:nvPr/>
        </p:nvSpPr>
        <p:spPr>
          <a:xfrm>
            <a:off x="365759" y="2969112"/>
            <a:ext cx="4360749" cy="455778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3BCBE3-5F9D-4C6C-9E12-98988C490280}"/>
              </a:ext>
            </a:extLst>
          </p:cNvPr>
          <p:cNvSpPr/>
          <p:nvPr/>
        </p:nvSpPr>
        <p:spPr>
          <a:xfrm>
            <a:off x="490631" y="3062692"/>
            <a:ext cx="4093996" cy="4328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Chat-bot </a:t>
            </a:r>
            <a:r>
              <a:rPr lang="ko-KR" altLang="en-US" dirty="0">
                <a:solidFill>
                  <a:schemeClr val="tx1"/>
                </a:solidFill>
              </a:rPr>
              <a:t>채팅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567B57C-FAEA-41F5-BDA3-CBF67198E587}"/>
              </a:ext>
            </a:extLst>
          </p:cNvPr>
          <p:cNvSpPr/>
          <p:nvPr/>
        </p:nvSpPr>
        <p:spPr>
          <a:xfrm>
            <a:off x="490631" y="4684126"/>
            <a:ext cx="1881184" cy="505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ompt" pitchFamily="34" charset="0"/>
                <a:cs typeface="Prompt" pitchFamily="34" charset="-120"/>
              </a:rPr>
              <a:t>채팅 클라이언트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65A98DA-462B-45C1-A202-644895A4C6F2}"/>
              </a:ext>
            </a:extLst>
          </p:cNvPr>
          <p:cNvSpPr/>
          <p:nvPr/>
        </p:nvSpPr>
        <p:spPr>
          <a:xfrm>
            <a:off x="490630" y="5693510"/>
            <a:ext cx="1881183" cy="505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ompt" pitchFamily="34" charset="0"/>
                <a:cs typeface="Prompt" pitchFamily="34" charset="-120"/>
              </a:rPr>
              <a:t>채팅 모니터링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AECF3B7-6333-4251-92B6-9932A4899489}"/>
              </a:ext>
            </a:extLst>
          </p:cNvPr>
          <p:cNvSpPr/>
          <p:nvPr/>
        </p:nvSpPr>
        <p:spPr>
          <a:xfrm>
            <a:off x="3545103" y="3767865"/>
            <a:ext cx="1039524" cy="3503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Chat-bot </a:t>
            </a:r>
            <a:r>
              <a:rPr lang="ko-KR" altLang="en-US" dirty="0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45" name="화살표: 왼쪽/오른쪽 44">
            <a:extLst>
              <a:ext uri="{FF2B5EF4-FFF2-40B4-BE49-F238E27FC236}">
                <a16:creationId xmlns:a16="http://schemas.microsoft.com/office/drawing/2014/main" id="{C13C7542-B4AA-4FEE-80F2-B8DF22D9E0AE}"/>
              </a:ext>
            </a:extLst>
          </p:cNvPr>
          <p:cNvSpPr/>
          <p:nvPr/>
        </p:nvSpPr>
        <p:spPr>
          <a:xfrm>
            <a:off x="2397507" y="5002555"/>
            <a:ext cx="1102371" cy="92263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F7295ED-C73E-476C-A5A3-C98B4F83855E}"/>
              </a:ext>
            </a:extLst>
          </p:cNvPr>
          <p:cNvSpPr/>
          <p:nvPr/>
        </p:nvSpPr>
        <p:spPr>
          <a:xfrm>
            <a:off x="4917299" y="2998106"/>
            <a:ext cx="2959738" cy="455778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 descr="모니터, 컴퓨터이(가) 표시된 사진&#10;&#10;자동 생성된 설명">
            <a:extLst>
              <a:ext uri="{FF2B5EF4-FFF2-40B4-BE49-F238E27FC236}">
                <a16:creationId xmlns:a16="http://schemas.microsoft.com/office/drawing/2014/main" id="{8E95BCEB-CB99-4BC7-A24D-B03C21C0F3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377" y="3888764"/>
            <a:ext cx="1743461" cy="186265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C99FF9BF-4603-44A7-88B8-9671D1CFCA81}"/>
              </a:ext>
            </a:extLst>
          </p:cNvPr>
          <p:cNvSpPr/>
          <p:nvPr/>
        </p:nvSpPr>
        <p:spPr>
          <a:xfrm>
            <a:off x="4994062" y="3073468"/>
            <a:ext cx="2806212" cy="4328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Chat-bot </a:t>
            </a:r>
            <a:r>
              <a:rPr lang="ko-KR" altLang="en-US" dirty="0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64" name="순서도: 자기 디스크 63">
            <a:extLst>
              <a:ext uri="{FF2B5EF4-FFF2-40B4-BE49-F238E27FC236}">
                <a16:creationId xmlns:a16="http://schemas.microsoft.com/office/drawing/2014/main" id="{B0C303D4-A053-4BB0-92C1-631E23402A44}"/>
              </a:ext>
            </a:extLst>
          </p:cNvPr>
          <p:cNvSpPr/>
          <p:nvPr/>
        </p:nvSpPr>
        <p:spPr>
          <a:xfrm>
            <a:off x="5340690" y="6021019"/>
            <a:ext cx="1915575" cy="9028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운동 외 태그</a:t>
            </a:r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56DAFCF7-ECDC-4F80-AD81-AB32AACF7CD8}"/>
              </a:ext>
            </a:extLst>
          </p:cNvPr>
          <p:cNvCxnSpPr>
            <a:cxnSpLocks/>
            <a:stCxn id="85" idx="3"/>
            <a:endCxn id="60" idx="0"/>
          </p:cNvCxnSpPr>
          <p:nvPr/>
        </p:nvCxnSpPr>
        <p:spPr>
          <a:xfrm flipV="1">
            <a:off x="7330355" y="3888764"/>
            <a:ext cx="1170753" cy="652578"/>
          </a:xfrm>
          <a:prstGeom prst="bentConnector4">
            <a:avLst>
              <a:gd name="adj1" fmla="val 12770"/>
              <a:gd name="adj2" fmla="val 1350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DA234C38-DA3C-43A4-B211-8B6008731DF1}"/>
              </a:ext>
            </a:extLst>
          </p:cNvPr>
          <p:cNvCxnSpPr>
            <a:cxnSpLocks/>
            <a:stCxn id="60" idx="2"/>
            <a:endCxn id="85" idx="2"/>
          </p:cNvCxnSpPr>
          <p:nvPr/>
        </p:nvCxnSpPr>
        <p:spPr>
          <a:xfrm rot="5400000" flipH="1">
            <a:off x="7025414" y="4275722"/>
            <a:ext cx="748757" cy="2202630"/>
          </a:xfrm>
          <a:prstGeom prst="bentConnector3">
            <a:avLst>
              <a:gd name="adj1" fmla="val -3053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3328BD4-E502-4A81-A662-CF242B8D5CD2}"/>
              </a:ext>
            </a:extLst>
          </p:cNvPr>
          <p:cNvSpPr/>
          <p:nvPr/>
        </p:nvSpPr>
        <p:spPr>
          <a:xfrm>
            <a:off x="5266601" y="4080025"/>
            <a:ext cx="2063754" cy="922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ompt" pitchFamily="34" charset="0"/>
                <a:cs typeface="Prompt" pitchFamily="34" charset="-120"/>
              </a:rPr>
              <a:t>운동태그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EA6A0FF-5565-4A29-A096-5E1C20566C19}"/>
              </a:ext>
            </a:extLst>
          </p:cNvPr>
          <p:cNvSpPr txBox="1"/>
          <p:nvPr/>
        </p:nvSpPr>
        <p:spPr>
          <a:xfrm>
            <a:off x="8046252" y="5312514"/>
            <a:ext cx="115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운동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DCB35D2B-E341-4999-BB0B-53645823BE50}"/>
              </a:ext>
            </a:extLst>
          </p:cNvPr>
          <p:cNvCxnSpPr>
            <a:cxnSpLocks/>
            <a:stCxn id="43" idx="3"/>
            <a:endCxn id="48" idx="0"/>
          </p:cNvCxnSpPr>
          <p:nvPr/>
        </p:nvCxnSpPr>
        <p:spPr>
          <a:xfrm flipV="1">
            <a:off x="4584627" y="2998106"/>
            <a:ext cx="1812541" cy="2521485"/>
          </a:xfrm>
          <a:prstGeom prst="curvedConnector4">
            <a:avLst>
              <a:gd name="adj1" fmla="val 9177"/>
              <a:gd name="adj2" fmla="val 109066"/>
            </a:avLst>
          </a:prstGeom>
          <a:ln>
            <a:prstDash val="lgDashDot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8409347-DB8A-45ED-90E8-F58912B0B231}"/>
              </a:ext>
            </a:extLst>
          </p:cNvPr>
          <p:cNvSpPr/>
          <p:nvPr/>
        </p:nvSpPr>
        <p:spPr>
          <a:xfrm>
            <a:off x="9686102" y="2323490"/>
            <a:ext cx="4453667" cy="2167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585D5B1-1E2E-4B51-A3AC-0826062FCBD9}"/>
              </a:ext>
            </a:extLst>
          </p:cNvPr>
          <p:cNvSpPr/>
          <p:nvPr/>
        </p:nvSpPr>
        <p:spPr>
          <a:xfrm>
            <a:off x="9681882" y="5202462"/>
            <a:ext cx="4453667" cy="2167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42423F0-81DF-4392-8957-CC6F493DB5CB}"/>
              </a:ext>
            </a:extLst>
          </p:cNvPr>
          <p:cNvSpPr/>
          <p:nvPr/>
        </p:nvSpPr>
        <p:spPr>
          <a:xfrm>
            <a:off x="9865937" y="2436541"/>
            <a:ext cx="4093996" cy="4328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Chat-bot </a:t>
            </a:r>
            <a:r>
              <a:rPr lang="ko-KR" altLang="en-US" dirty="0">
                <a:solidFill>
                  <a:schemeClr val="tx1"/>
                </a:solidFill>
              </a:rPr>
              <a:t>채팅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모듈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19F61E0C-EEB9-4D2B-89D4-73779D2EB64E}"/>
              </a:ext>
            </a:extLst>
          </p:cNvPr>
          <p:cNvSpPr/>
          <p:nvPr/>
        </p:nvSpPr>
        <p:spPr>
          <a:xfrm>
            <a:off x="9866959" y="5361527"/>
            <a:ext cx="4093996" cy="4328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Chat-bot </a:t>
            </a:r>
            <a:r>
              <a:rPr lang="ko-KR" altLang="en-US" dirty="0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7B15595-B822-4204-923B-C21C74506572}"/>
              </a:ext>
            </a:extLst>
          </p:cNvPr>
          <p:cNvSpPr txBox="1"/>
          <p:nvPr/>
        </p:nvSpPr>
        <p:spPr>
          <a:xfrm>
            <a:off x="9871179" y="2966494"/>
            <a:ext cx="40887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Rest </a:t>
            </a:r>
            <a:r>
              <a:rPr lang="ko-KR" altLang="en-US" dirty="0"/>
              <a:t>방식의 </a:t>
            </a:r>
            <a:r>
              <a:rPr lang="en-US" altLang="ko-KR" dirty="0"/>
              <a:t>API </a:t>
            </a:r>
            <a:r>
              <a:rPr lang="ko-KR" altLang="en-US" dirty="0"/>
              <a:t>지원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HTML5 </a:t>
            </a:r>
            <a:r>
              <a:rPr lang="ko-KR" altLang="en-US" dirty="0"/>
              <a:t>기반 </a:t>
            </a:r>
            <a:r>
              <a:rPr lang="en-US" altLang="ko-KR" dirty="0"/>
              <a:t>UI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실시간 모니터링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D881D66-B077-4AA5-BE70-1B086F56D109}"/>
              </a:ext>
            </a:extLst>
          </p:cNvPr>
          <p:cNvSpPr txBox="1"/>
          <p:nvPr/>
        </p:nvSpPr>
        <p:spPr>
          <a:xfrm>
            <a:off x="9868749" y="5953456"/>
            <a:ext cx="4088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운동 태그 </a:t>
            </a:r>
            <a:r>
              <a:rPr lang="en-US" altLang="ko-KR" dirty="0"/>
              <a:t>=&gt; </a:t>
            </a:r>
            <a:r>
              <a:rPr lang="ko-KR" altLang="en-US" dirty="0"/>
              <a:t>운동 </a:t>
            </a:r>
            <a:r>
              <a:rPr lang="en-US" altLang="ko-KR" dirty="0"/>
              <a:t>DB </a:t>
            </a:r>
            <a:r>
              <a:rPr lang="ko-KR" altLang="en-US" dirty="0"/>
              <a:t>참조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운동 외 태그 </a:t>
            </a:r>
            <a:r>
              <a:rPr lang="en-US" altLang="ko-KR" dirty="0"/>
              <a:t>=&gt; </a:t>
            </a:r>
            <a:r>
              <a:rPr lang="ko-KR" altLang="en-US" dirty="0"/>
              <a:t>예상 질문 참조</a:t>
            </a:r>
          </a:p>
        </p:txBody>
      </p:sp>
      <p:sp>
        <p:nvSpPr>
          <p:cNvPr id="28" name="Text 1">
            <a:extLst>
              <a:ext uri="{FF2B5EF4-FFF2-40B4-BE49-F238E27FC236}">
                <a16:creationId xmlns:a16="http://schemas.microsoft.com/office/drawing/2014/main" id="{55460D8D-71FF-4E7E-AA0E-D1DA81189F8C}"/>
              </a:ext>
            </a:extLst>
          </p:cNvPr>
          <p:cNvSpPr/>
          <p:nvPr/>
        </p:nvSpPr>
        <p:spPr>
          <a:xfrm>
            <a:off x="198000" y="176400"/>
            <a:ext cx="103493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E-Health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플랫폼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&gt;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스케치 다이어그램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2438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D0B3E3-9022-4C52-A6CB-743168660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84" y="2215931"/>
            <a:ext cx="5081158" cy="11432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89C457-1062-4E30-89D6-E2338FC20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84" y="3589636"/>
            <a:ext cx="5081158" cy="1050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9C1CF6-F79A-4A8B-A840-BD93D743B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884" y="4870409"/>
            <a:ext cx="5081158" cy="222163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E1DD426-8C1E-46A9-93E2-847F74161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7939" y="2334549"/>
            <a:ext cx="4610829" cy="46108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6FC2A4-E9FB-4CB1-A450-D6CDB720466F}"/>
              </a:ext>
            </a:extLst>
          </p:cNvPr>
          <p:cNvSpPr txBox="1"/>
          <p:nvPr/>
        </p:nvSpPr>
        <p:spPr>
          <a:xfrm>
            <a:off x="4136912" y="7279852"/>
            <a:ext cx="635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Python</a:t>
            </a:r>
            <a:r>
              <a:rPr lang="ko-KR" altLang="en-US" sz="2400" dirty="0">
                <a:solidFill>
                  <a:schemeClr val="bg1"/>
                </a:solidFill>
              </a:rPr>
              <a:t>의 </a:t>
            </a:r>
            <a:r>
              <a:rPr lang="en-US" altLang="ko-KR" sz="2400" b="1" u="sng" dirty="0">
                <a:solidFill>
                  <a:srgbClr val="FFFF00"/>
                </a:solidFill>
              </a:rPr>
              <a:t>Selenium</a:t>
            </a:r>
            <a:r>
              <a:rPr lang="ko-KR" altLang="en-US" sz="2400" dirty="0">
                <a:solidFill>
                  <a:schemeClr val="bg1"/>
                </a:solidFill>
              </a:rPr>
              <a:t>을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이용한 </a:t>
            </a:r>
            <a:r>
              <a:rPr lang="ko-KR" altLang="en-US" sz="2400" b="1" u="sng" dirty="0">
                <a:solidFill>
                  <a:srgbClr val="FFFF00"/>
                </a:solidFill>
              </a:rPr>
              <a:t>운동 데이터 수집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3F68F332-008C-4472-8CED-DD74347DFE6C}"/>
              </a:ext>
            </a:extLst>
          </p:cNvPr>
          <p:cNvSpPr/>
          <p:nvPr/>
        </p:nvSpPr>
        <p:spPr>
          <a:xfrm>
            <a:off x="198000" y="176400"/>
            <a:ext cx="103493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E-Health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플랫폼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&gt;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운동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DB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구축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2BB335C8-37C1-4D14-B0C2-331BE9E74300}"/>
              </a:ext>
            </a:extLst>
          </p:cNvPr>
          <p:cNvSpPr/>
          <p:nvPr/>
        </p:nvSpPr>
        <p:spPr>
          <a:xfrm rot="5400000">
            <a:off x="6968011" y="4253476"/>
            <a:ext cx="694374" cy="77297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8224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3F68F332-008C-4472-8CED-DD74347DFE6C}"/>
              </a:ext>
            </a:extLst>
          </p:cNvPr>
          <p:cNvSpPr/>
          <p:nvPr/>
        </p:nvSpPr>
        <p:spPr>
          <a:xfrm>
            <a:off x="198000" y="176400"/>
            <a:ext cx="103493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E-Health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플랫폼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&gt;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운동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DB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구축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5CF7E0-E094-4AC1-A01A-8D31C8DFC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614" y="1760967"/>
            <a:ext cx="5337059" cy="10145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0CAB1D-DD74-4ED2-B78E-029971DC0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613" y="5275942"/>
            <a:ext cx="5337059" cy="1139371"/>
          </a:xfrm>
          <a:prstGeom prst="rect">
            <a:avLst/>
          </a:prstGeom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17B72ABB-820C-45AA-958C-87FE82A6FBD4}"/>
              </a:ext>
            </a:extLst>
          </p:cNvPr>
          <p:cNvSpPr/>
          <p:nvPr/>
        </p:nvSpPr>
        <p:spPr>
          <a:xfrm>
            <a:off x="9414955" y="3777209"/>
            <a:ext cx="694374" cy="77297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49F18E-DAE2-4E6F-9F25-7419F867E344}"/>
              </a:ext>
            </a:extLst>
          </p:cNvPr>
          <p:cNvSpPr txBox="1"/>
          <p:nvPr/>
        </p:nvSpPr>
        <p:spPr>
          <a:xfrm>
            <a:off x="3705750" y="7146424"/>
            <a:ext cx="60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>
                <a:solidFill>
                  <a:srgbClr val="FFFF00"/>
                </a:solidFill>
              </a:rPr>
              <a:t>데이터 </a:t>
            </a:r>
            <a:r>
              <a:rPr lang="ko-KR" altLang="en-US" sz="2400" b="1" u="sng" dirty="0" err="1">
                <a:solidFill>
                  <a:srgbClr val="FFFF00"/>
                </a:solidFill>
              </a:rPr>
              <a:t>클린징</a:t>
            </a:r>
            <a:r>
              <a:rPr lang="ko-KR" altLang="en-US" sz="2400" dirty="0">
                <a:solidFill>
                  <a:schemeClr val="bg1"/>
                </a:solidFill>
              </a:rPr>
              <a:t> 작업을 통해 </a:t>
            </a:r>
            <a:r>
              <a:rPr lang="ko-KR" altLang="en-US" sz="2400" b="1" u="sng" dirty="0">
                <a:solidFill>
                  <a:srgbClr val="FFFF00"/>
                </a:solidFill>
              </a:rPr>
              <a:t>데이터 정확성 </a:t>
            </a:r>
            <a:r>
              <a:rPr lang="ko-KR" altLang="en-US" sz="2400" b="1" i="0" u="sng" dirty="0">
                <a:solidFill>
                  <a:srgbClr val="FFFF00"/>
                </a:solidFill>
                <a:effectLst/>
                <a:latin typeface="-apple-system"/>
              </a:rPr>
              <a:t>↑</a:t>
            </a:r>
            <a:r>
              <a:rPr lang="en-US" altLang="ko-KR" sz="2400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ko-KR" altLang="en-US" sz="2400" b="1" u="sng" dirty="0">
              <a:solidFill>
                <a:srgbClr val="FFFF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914446-4ED5-44DA-8597-476CEFDCB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8211" y="2092562"/>
            <a:ext cx="4044476" cy="404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88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F9E62C9-519D-40CF-AF36-4C40B6673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57754"/>
            <a:ext cx="14630400" cy="4511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8861F-D04D-45D2-9300-047D44C1FF60}"/>
              </a:ext>
            </a:extLst>
          </p:cNvPr>
          <p:cNvSpPr txBox="1"/>
          <p:nvPr/>
        </p:nvSpPr>
        <p:spPr>
          <a:xfrm>
            <a:off x="6417534" y="7279852"/>
            <a:ext cx="1795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rgbClr val="FFFF00"/>
                </a:solidFill>
              </a:rPr>
              <a:t>14</a:t>
            </a:r>
            <a:r>
              <a:rPr lang="ko-KR" altLang="en-US" sz="2400" dirty="0">
                <a:solidFill>
                  <a:schemeClr val="bg1"/>
                </a:solidFill>
              </a:rPr>
              <a:t>개의 </a:t>
            </a:r>
            <a:r>
              <a:rPr lang="ko-KR" altLang="en-US" sz="2400" b="1" u="sng" dirty="0">
                <a:solidFill>
                  <a:srgbClr val="FFFF00"/>
                </a:solidFill>
              </a:rPr>
              <a:t>컬럼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219F03C3-2E45-490C-955E-98E3AD6355A1}"/>
              </a:ext>
            </a:extLst>
          </p:cNvPr>
          <p:cNvSpPr/>
          <p:nvPr/>
        </p:nvSpPr>
        <p:spPr>
          <a:xfrm>
            <a:off x="198000" y="176400"/>
            <a:ext cx="103493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E-Health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플랫폼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&gt;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운동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DB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구축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3875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8A6E27-A8D3-4062-89F8-9689D1D78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633" y="1654821"/>
            <a:ext cx="3041133" cy="6436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A1B9FC-90F0-4CDF-964A-A5E863182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6190"/>
            <a:ext cx="14630400" cy="24594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3F35EF-20A1-4580-A3B1-FA0854B0D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38551"/>
            <a:ext cx="14630400" cy="24910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F701E9-B925-425A-AFAE-E890D9E9F45B}"/>
              </a:ext>
            </a:extLst>
          </p:cNvPr>
          <p:cNvSpPr txBox="1"/>
          <p:nvPr/>
        </p:nvSpPr>
        <p:spPr>
          <a:xfrm>
            <a:off x="7138157" y="5015611"/>
            <a:ext cx="461665" cy="8474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. . . . . . 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2D102A-4FE8-41A7-988E-038E324A7431}"/>
              </a:ext>
            </a:extLst>
          </p:cNvPr>
          <p:cNvCxnSpPr>
            <a:cxnSpLocks/>
          </p:cNvCxnSpPr>
          <p:nvPr/>
        </p:nvCxnSpPr>
        <p:spPr>
          <a:xfrm>
            <a:off x="7978140" y="2138755"/>
            <a:ext cx="6407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1">
            <a:extLst>
              <a:ext uri="{FF2B5EF4-FFF2-40B4-BE49-F238E27FC236}">
                <a16:creationId xmlns:a16="http://schemas.microsoft.com/office/drawing/2014/main" id="{CE143E2F-D1F9-4E81-B1A7-0E482AE63EBD}"/>
              </a:ext>
            </a:extLst>
          </p:cNvPr>
          <p:cNvSpPr/>
          <p:nvPr/>
        </p:nvSpPr>
        <p:spPr>
          <a:xfrm>
            <a:off x="198000" y="176400"/>
            <a:ext cx="103493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E-Health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플랫폼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&gt;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운동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DB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구축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0605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290AF-BD14-40C6-9EDF-1943F3F34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6" y="4453666"/>
            <a:ext cx="13613125" cy="28674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5E31A7-250D-4FDC-B3D5-9074498E0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492" y="1094168"/>
            <a:ext cx="3702199" cy="18264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68D31E-EE55-4D61-9389-A56404DA16DF}"/>
              </a:ext>
            </a:extLst>
          </p:cNvPr>
          <p:cNvSpPr txBox="1"/>
          <p:nvPr/>
        </p:nvSpPr>
        <p:spPr>
          <a:xfrm>
            <a:off x="3225909" y="7544539"/>
            <a:ext cx="8178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>
                <a:solidFill>
                  <a:srgbClr val="FFFF00"/>
                </a:solidFill>
              </a:rPr>
              <a:t>프롬프트 엔지니어링</a:t>
            </a:r>
            <a:r>
              <a:rPr lang="ko-KR" altLang="en-US" sz="2400" dirty="0">
                <a:solidFill>
                  <a:schemeClr val="bg1"/>
                </a:solidFill>
              </a:rPr>
              <a:t>을</a:t>
            </a:r>
            <a:r>
              <a:rPr lang="ko-KR" altLang="en-US" sz="2400" dirty="0">
                <a:solidFill>
                  <a:srgbClr val="FFFF00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통한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b="1" u="sng" dirty="0">
                <a:solidFill>
                  <a:srgbClr val="FFFF00"/>
                </a:solidFill>
              </a:rPr>
              <a:t>GPT</a:t>
            </a:r>
            <a:r>
              <a:rPr lang="ko-KR" altLang="en-US" sz="2400" dirty="0">
                <a:solidFill>
                  <a:schemeClr val="bg1"/>
                </a:solidFill>
              </a:rPr>
              <a:t>의 역할 </a:t>
            </a:r>
            <a:r>
              <a:rPr lang="en-US" altLang="ko-KR" sz="2400" dirty="0">
                <a:solidFill>
                  <a:schemeClr val="bg1"/>
                </a:solidFill>
              </a:rPr>
              <a:t>-&gt;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b="1" u="sng" dirty="0">
                <a:solidFill>
                  <a:srgbClr val="FFFF00"/>
                </a:solidFill>
              </a:rPr>
              <a:t>SQL Coder</a:t>
            </a:r>
            <a:r>
              <a:rPr lang="en-US" altLang="ko-KR" sz="2400" dirty="0">
                <a:solidFill>
                  <a:schemeClr val="bg1"/>
                </a:solidFill>
              </a:rPr>
              <a:t>(sLM</a:t>
            </a:r>
            <a:r>
              <a:rPr lang="ko-KR" altLang="en-US" sz="2400" dirty="0">
                <a:solidFill>
                  <a:schemeClr val="bg1"/>
                </a:solidFill>
              </a:rPr>
              <a:t>화</a:t>
            </a:r>
            <a:r>
              <a:rPr lang="en-US" altLang="ko-KR" sz="2400" dirty="0">
                <a:solidFill>
                  <a:schemeClr val="bg1"/>
                </a:solidFill>
              </a:rPr>
              <a:t>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0556DC34-2FF1-44E3-9FD2-F02DF8FE44C6}"/>
              </a:ext>
            </a:extLst>
          </p:cNvPr>
          <p:cNvSpPr/>
          <p:nvPr/>
        </p:nvSpPr>
        <p:spPr>
          <a:xfrm>
            <a:off x="198000" y="176400"/>
            <a:ext cx="105429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E-Health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플랫폼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&gt; Chat-bot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서버의 핵심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CC362C5-2CB4-47AD-BDB9-D2906A783E00}"/>
              </a:ext>
            </a:extLst>
          </p:cNvPr>
          <p:cNvSpPr/>
          <p:nvPr/>
        </p:nvSpPr>
        <p:spPr>
          <a:xfrm rot="10800000">
            <a:off x="6968008" y="3341823"/>
            <a:ext cx="694374" cy="77297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014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02EA7-B8F3-4A2E-9D99-001BB16A23EA}"/>
              </a:ext>
            </a:extLst>
          </p:cNvPr>
          <p:cNvSpPr txBox="1"/>
          <p:nvPr/>
        </p:nvSpPr>
        <p:spPr>
          <a:xfrm>
            <a:off x="3482718" y="7478835"/>
            <a:ext cx="766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사용자의 질문은 크게 </a:t>
            </a:r>
            <a:r>
              <a:rPr lang="ko-KR" altLang="en-US" sz="2400" b="1" u="sng" dirty="0">
                <a:solidFill>
                  <a:srgbClr val="FFFF00"/>
                </a:solidFill>
              </a:rPr>
              <a:t>운동 태그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/ </a:t>
            </a:r>
            <a:r>
              <a:rPr lang="ko-KR" altLang="en-US" sz="2400" b="1" u="sng" dirty="0">
                <a:solidFill>
                  <a:srgbClr val="FFFF00"/>
                </a:solidFill>
              </a:rPr>
              <a:t>운동 외 태그</a:t>
            </a:r>
            <a:r>
              <a:rPr lang="ko-KR" altLang="en-US" sz="2400" dirty="0">
                <a:solidFill>
                  <a:schemeClr val="bg1"/>
                </a:solidFill>
              </a:rPr>
              <a:t>로</a:t>
            </a:r>
            <a:r>
              <a:rPr lang="ko-KR" altLang="en-US" sz="2400" dirty="0">
                <a:solidFill>
                  <a:srgbClr val="FFFF00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구별됨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0A7BD5CF-A32F-4A4D-B63D-C8662FC60C16}"/>
              </a:ext>
            </a:extLst>
          </p:cNvPr>
          <p:cNvSpPr/>
          <p:nvPr/>
        </p:nvSpPr>
        <p:spPr>
          <a:xfrm>
            <a:off x="198000" y="176400"/>
            <a:ext cx="105429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E-Health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플랫폼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&gt; Chat-bot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기능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75C852-B308-44F6-A781-F3819EF9627D}"/>
              </a:ext>
            </a:extLst>
          </p:cNvPr>
          <p:cNvSpPr/>
          <p:nvPr/>
        </p:nvSpPr>
        <p:spPr>
          <a:xfrm>
            <a:off x="0" y="904243"/>
            <a:ext cx="14630400" cy="64534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순서도: 데이터 15">
            <a:extLst>
              <a:ext uri="{FF2B5EF4-FFF2-40B4-BE49-F238E27FC236}">
                <a16:creationId xmlns:a16="http://schemas.microsoft.com/office/drawing/2014/main" id="{5C716E90-1906-4586-8410-E58DAFE24029}"/>
              </a:ext>
            </a:extLst>
          </p:cNvPr>
          <p:cNvSpPr/>
          <p:nvPr/>
        </p:nvSpPr>
        <p:spPr>
          <a:xfrm>
            <a:off x="3425301" y="1065658"/>
            <a:ext cx="2518054" cy="993345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질문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D720A7D-7E22-41DA-AF0C-5DB7516C32F3}"/>
              </a:ext>
            </a:extLst>
          </p:cNvPr>
          <p:cNvCxnSpPr>
            <a:cxnSpLocks/>
          </p:cNvCxnSpPr>
          <p:nvPr/>
        </p:nvCxnSpPr>
        <p:spPr>
          <a:xfrm>
            <a:off x="4652568" y="2059003"/>
            <a:ext cx="0" cy="51829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판단 17">
            <a:extLst>
              <a:ext uri="{FF2B5EF4-FFF2-40B4-BE49-F238E27FC236}">
                <a16:creationId xmlns:a16="http://schemas.microsoft.com/office/drawing/2014/main" id="{7693B000-6085-4102-8F16-240C5BA450A9}"/>
              </a:ext>
            </a:extLst>
          </p:cNvPr>
          <p:cNvSpPr/>
          <p:nvPr/>
        </p:nvSpPr>
        <p:spPr>
          <a:xfrm>
            <a:off x="3508045" y="2612687"/>
            <a:ext cx="2289046" cy="1175292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Tag 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체크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8182B0F-7C52-4725-8EA9-C053890A204E}"/>
              </a:ext>
            </a:extLst>
          </p:cNvPr>
          <p:cNvCxnSpPr>
            <a:cxnSpLocks/>
          </p:cNvCxnSpPr>
          <p:nvPr/>
        </p:nvCxnSpPr>
        <p:spPr>
          <a:xfrm>
            <a:off x="4651425" y="3795435"/>
            <a:ext cx="0" cy="45567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E06EEDA-53FD-49FB-BA8E-18A6BEB70713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5797091" y="3198665"/>
            <a:ext cx="1060137" cy="166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7873FC8-2FB1-4E54-927F-597B0BCC3078}"/>
              </a:ext>
            </a:extLst>
          </p:cNvPr>
          <p:cNvSpPr txBox="1"/>
          <p:nvPr/>
        </p:nvSpPr>
        <p:spPr>
          <a:xfrm>
            <a:off x="3710911" y="4285514"/>
            <a:ext cx="182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운동 태그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1A2396-36AD-417D-96E8-F5992FA3B961}"/>
              </a:ext>
            </a:extLst>
          </p:cNvPr>
          <p:cNvSpPr txBox="1"/>
          <p:nvPr/>
        </p:nvSpPr>
        <p:spPr>
          <a:xfrm>
            <a:off x="6824955" y="2949775"/>
            <a:ext cx="2206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운동 외 태그 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C650F5A-B0AD-43AF-862E-8AA44550007E}"/>
              </a:ext>
            </a:extLst>
          </p:cNvPr>
          <p:cNvCxnSpPr>
            <a:cxnSpLocks/>
          </p:cNvCxnSpPr>
          <p:nvPr/>
        </p:nvCxnSpPr>
        <p:spPr>
          <a:xfrm>
            <a:off x="7903170" y="3472995"/>
            <a:ext cx="0" cy="41589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8D9EC670-F948-4167-A094-5E83DFD873A9}"/>
              </a:ext>
            </a:extLst>
          </p:cNvPr>
          <p:cNvSpPr/>
          <p:nvPr/>
        </p:nvSpPr>
        <p:spPr>
          <a:xfrm>
            <a:off x="6772720" y="3931099"/>
            <a:ext cx="2289046" cy="1175292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Tag 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체크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32819F-94B3-45C0-A46D-B5495C8D7474}"/>
              </a:ext>
            </a:extLst>
          </p:cNvPr>
          <p:cNvSpPr txBox="1"/>
          <p:nvPr/>
        </p:nvSpPr>
        <p:spPr>
          <a:xfrm>
            <a:off x="9620216" y="4290893"/>
            <a:ext cx="2527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완전 예외 태그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4E60AE-86D5-4F65-BFEE-4141AC049FD2}"/>
              </a:ext>
            </a:extLst>
          </p:cNvPr>
          <p:cNvSpPr txBox="1"/>
          <p:nvPr/>
        </p:nvSpPr>
        <p:spPr>
          <a:xfrm>
            <a:off x="6712781" y="5588474"/>
            <a:ext cx="2527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예상 질문 태그</a:t>
            </a:r>
            <a:endParaRPr lang="en-US" altLang="ko-KR" sz="2800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428218C-7D6D-4332-9087-9EF553E5ACE2}"/>
              </a:ext>
            </a:extLst>
          </p:cNvPr>
          <p:cNvCxnSpPr>
            <a:cxnSpLocks/>
          </p:cNvCxnSpPr>
          <p:nvPr/>
        </p:nvCxnSpPr>
        <p:spPr>
          <a:xfrm>
            <a:off x="7906638" y="5106391"/>
            <a:ext cx="0" cy="41589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C54CA3F-0DA4-4EB4-A74D-D0C09A41A631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9061766" y="4518745"/>
            <a:ext cx="55845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30D904A-B291-4AC4-9150-A0DD643AD7C4}"/>
              </a:ext>
            </a:extLst>
          </p:cNvPr>
          <p:cNvCxnSpPr>
            <a:cxnSpLocks/>
          </p:cNvCxnSpPr>
          <p:nvPr/>
        </p:nvCxnSpPr>
        <p:spPr>
          <a:xfrm>
            <a:off x="4637476" y="4793133"/>
            <a:ext cx="0" cy="41589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9A7CBDD-7ABD-4533-8796-704928808912}"/>
              </a:ext>
            </a:extLst>
          </p:cNvPr>
          <p:cNvSpPr txBox="1"/>
          <p:nvPr/>
        </p:nvSpPr>
        <p:spPr>
          <a:xfrm>
            <a:off x="3952777" y="6299564"/>
            <a:ext cx="1463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운동 </a:t>
            </a:r>
            <a:r>
              <a:rPr lang="en-US" altLang="ko-KR" sz="2800" dirty="0"/>
              <a:t>DB</a:t>
            </a:r>
            <a:endParaRPr lang="ko-KR" altLang="en-US" sz="28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ECAE3886-7E37-418A-8E83-FB0590DF9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48" y="5258791"/>
            <a:ext cx="1463102" cy="106918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0F80992-7D71-4490-9874-E9BCEA36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5498" y="5793384"/>
            <a:ext cx="1463102" cy="1069187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E1BAFBE-6004-4571-A66B-3F01A9F09E40}"/>
              </a:ext>
            </a:extLst>
          </p:cNvPr>
          <p:cNvSpPr txBox="1"/>
          <p:nvPr/>
        </p:nvSpPr>
        <p:spPr>
          <a:xfrm>
            <a:off x="9963576" y="6834465"/>
            <a:ext cx="169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예상 질문</a:t>
            </a:r>
          </a:p>
        </p:txBody>
      </p: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1A8C011A-05C4-46CF-B63E-C971E944D0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27153" y="5308378"/>
            <a:ext cx="390232" cy="203920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92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630" y="10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794B1BC-5911-47E6-8E15-E0118A64A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6" t="-34592" r="36" b="34592"/>
          <a:stretch/>
        </p:blipFill>
        <p:spPr>
          <a:xfrm>
            <a:off x="217625" y="-540053"/>
            <a:ext cx="4763165" cy="47631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6133BA-08B7-4094-98E4-60D169E89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438" y="2203793"/>
            <a:ext cx="8153168" cy="15041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AB83A7-B711-461E-9405-5A1EE79D3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068" y="-27427"/>
            <a:ext cx="8153168" cy="150419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3D3DCAF3-F59C-42ED-A5FA-DA54A43240C9}"/>
              </a:ext>
            </a:extLst>
          </p:cNvPr>
          <p:cNvSpPr/>
          <p:nvPr/>
        </p:nvSpPr>
        <p:spPr>
          <a:xfrm>
            <a:off x="5706935" y="477001"/>
            <a:ext cx="835782" cy="66654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200" dirty="0"/>
              <a:t>1</a:t>
            </a:r>
            <a:endParaRPr lang="ko-KR" altLang="en-US" sz="7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D18F263-8E34-4B95-96ED-021575A81CFB}"/>
              </a:ext>
            </a:extLst>
          </p:cNvPr>
          <p:cNvSpPr/>
          <p:nvPr/>
        </p:nvSpPr>
        <p:spPr>
          <a:xfrm>
            <a:off x="5702683" y="2741828"/>
            <a:ext cx="835782" cy="66654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200" dirty="0"/>
              <a:t>3</a:t>
            </a:r>
            <a:endParaRPr lang="ko-KR" altLang="en-US" sz="7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E87DDB-F3A4-44DF-854B-B386A4E2ACFB}"/>
              </a:ext>
            </a:extLst>
          </p:cNvPr>
          <p:cNvSpPr/>
          <p:nvPr/>
        </p:nvSpPr>
        <p:spPr>
          <a:xfrm>
            <a:off x="9090217" y="204699"/>
            <a:ext cx="3803412" cy="8129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개발 배경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A8A775-33E5-4BA1-934D-E780DBF33C0B}"/>
              </a:ext>
            </a:extLst>
          </p:cNvPr>
          <p:cNvSpPr/>
          <p:nvPr/>
        </p:nvSpPr>
        <p:spPr>
          <a:xfrm>
            <a:off x="9080586" y="2456160"/>
            <a:ext cx="3803411" cy="8129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  <a:latin typeface="+mn-ea"/>
              </a:rPr>
              <a:t>제작에 필요한 언어 및 기술 학습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ED2DCA-A9F1-4B51-9BD1-425724A9EAA4}"/>
              </a:ext>
            </a:extLst>
          </p:cNvPr>
          <p:cNvSpPr/>
          <p:nvPr/>
        </p:nvSpPr>
        <p:spPr>
          <a:xfrm>
            <a:off x="1180060" y="4229921"/>
            <a:ext cx="2838296" cy="11065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38EBFEB-B0D9-4AB4-BF1B-AA9726C8D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068" y="1085385"/>
            <a:ext cx="8153168" cy="1504195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8812BEC1-8A8D-4CCD-9B57-04C92DDB1CD8}"/>
              </a:ext>
            </a:extLst>
          </p:cNvPr>
          <p:cNvSpPr/>
          <p:nvPr/>
        </p:nvSpPr>
        <p:spPr>
          <a:xfrm>
            <a:off x="5706935" y="1591564"/>
            <a:ext cx="835782" cy="66654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200" dirty="0"/>
              <a:t>2</a:t>
            </a:r>
            <a:endParaRPr lang="ko-KR" altLang="en-US" sz="7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85EF0D3-4447-4BA1-9412-1DCEB0AACA5D}"/>
              </a:ext>
            </a:extLst>
          </p:cNvPr>
          <p:cNvSpPr/>
          <p:nvPr/>
        </p:nvSpPr>
        <p:spPr>
          <a:xfrm>
            <a:off x="9090216" y="1328726"/>
            <a:ext cx="3803412" cy="8129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E-Health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플랫폼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9DD6C8A-5F49-4135-991E-E7C7BFEBB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438" y="3326298"/>
            <a:ext cx="8153168" cy="1504195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0111236B-34A3-4A2E-866A-17DD9F386BD6}"/>
              </a:ext>
            </a:extLst>
          </p:cNvPr>
          <p:cNvSpPr/>
          <p:nvPr/>
        </p:nvSpPr>
        <p:spPr>
          <a:xfrm>
            <a:off x="5702683" y="3821299"/>
            <a:ext cx="835782" cy="66654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200" dirty="0"/>
              <a:t>4</a:t>
            </a:r>
            <a:endParaRPr lang="ko-KR" altLang="en-US" sz="7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CF8F683-726E-4E8A-935E-7BBDA5893766}"/>
              </a:ext>
            </a:extLst>
          </p:cNvPr>
          <p:cNvSpPr/>
          <p:nvPr/>
        </p:nvSpPr>
        <p:spPr>
          <a:xfrm>
            <a:off x="9090217" y="3531357"/>
            <a:ext cx="3803411" cy="8129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프로젝트 관리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CD2DB88-F980-4052-BC84-35F4A62F0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438" y="6731721"/>
            <a:ext cx="8153168" cy="15041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7A4781-567A-46CA-9208-EAB030FD3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438" y="4454187"/>
            <a:ext cx="8153168" cy="1504195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7395309-0517-41A3-BE94-C6F9AB0F0E1E}"/>
              </a:ext>
            </a:extLst>
          </p:cNvPr>
          <p:cNvSpPr/>
          <p:nvPr/>
        </p:nvSpPr>
        <p:spPr>
          <a:xfrm>
            <a:off x="5706935" y="4960366"/>
            <a:ext cx="835782" cy="66654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200" dirty="0"/>
              <a:t>5</a:t>
            </a:r>
            <a:endParaRPr lang="ko-KR" altLang="en-US" sz="7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10B9295-70F5-401C-A39D-745B2B50C126}"/>
              </a:ext>
            </a:extLst>
          </p:cNvPr>
          <p:cNvSpPr/>
          <p:nvPr/>
        </p:nvSpPr>
        <p:spPr>
          <a:xfrm>
            <a:off x="5706935" y="7269756"/>
            <a:ext cx="835782" cy="66654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200" dirty="0"/>
              <a:t>7</a:t>
            </a:r>
            <a:endParaRPr lang="ko-KR" altLang="en-US" sz="7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2AD572-B48B-4F33-8610-A60CA0539FCB}"/>
              </a:ext>
            </a:extLst>
          </p:cNvPr>
          <p:cNvSpPr/>
          <p:nvPr/>
        </p:nvSpPr>
        <p:spPr>
          <a:xfrm>
            <a:off x="9080587" y="4674000"/>
            <a:ext cx="3803412" cy="8129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280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기대 효과</a:t>
            </a:r>
            <a:endParaRPr lang="ko-KR" altLang="ko-KR" sz="2800" dirty="0">
              <a:effectLst/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9D50A22-1468-4F12-A17F-6F48C70112FD}"/>
              </a:ext>
            </a:extLst>
          </p:cNvPr>
          <p:cNvSpPr/>
          <p:nvPr/>
        </p:nvSpPr>
        <p:spPr>
          <a:xfrm>
            <a:off x="9080586" y="6965457"/>
            <a:ext cx="3803411" cy="8129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Q &amp; A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62EE5AA-6DE5-4027-A9E8-8569C7D91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438" y="5598335"/>
            <a:ext cx="8153168" cy="1504195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E0AF7F53-BD5C-44ED-8196-F55F6AE978BB}"/>
              </a:ext>
            </a:extLst>
          </p:cNvPr>
          <p:cNvSpPr/>
          <p:nvPr/>
        </p:nvSpPr>
        <p:spPr>
          <a:xfrm>
            <a:off x="5697305" y="6104514"/>
            <a:ext cx="835782" cy="66654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200" dirty="0"/>
              <a:t>6</a:t>
            </a:r>
            <a:endParaRPr lang="ko-KR" altLang="en-US" sz="7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5C66E5-49F7-490A-9B3B-25F024B9F09A}"/>
              </a:ext>
            </a:extLst>
          </p:cNvPr>
          <p:cNvSpPr/>
          <p:nvPr/>
        </p:nvSpPr>
        <p:spPr>
          <a:xfrm>
            <a:off x="9080586" y="5801930"/>
            <a:ext cx="3803412" cy="8129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280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향후 발전 방향</a:t>
            </a:r>
            <a:endParaRPr lang="ko-KR" altLang="ko-KR" sz="400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523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357EFF9-B42B-4E0E-B06B-A09A1273C400}"/>
              </a:ext>
            </a:extLst>
          </p:cNvPr>
          <p:cNvSpPr/>
          <p:nvPr/>
        </p:nvSpPr>
        <p:spPr>
          <a:xfrm>
            <a:off x="1434315" y="3165294"/>
            <a:ext cx="2753957" cy="2657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AD70A7-812B-4A39-A5AB-AB02C48E8FE8}"/>
              </a:ext>
            </a:extLst>
          </p:cNvPr>
          <p:cNvSpPr txBox="1"/>
          <p:nvPr/>
        </p:nvSpPr>
        <p:spPr>
          <a:xfrm>
            <a:off x="2309764" y="4507505"/>
            <a:ext cx="115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운동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197BB1-26F3-4158-8DBC-C17D22A6665E}"/>
              </a:ext>
            </a:extLst>
          </p:cNvPr>
          <p:cNvSpPr txBox="1"/>
          <p:nvPr/>
        </p:nvSpPr>
        <p:spPr>
          <a:xfrm>
            <a:off x="1939562" y="4839916"/>
            <a:ext cx="1743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운동 태그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42CC77-88A5-4FB6-85A4-5B33CA8C62F1}"/>
              </a:ext>
            </a:extLst>
          </p:cNvPr>
          <p:cNvSpPr/>
          <p:nvPr/>
        </p:nvSpPr>
        <p:spPr>
          <a:xfrm>
            <a:off x="6167118" y="2479981"/>
            <a:ext cx="6153518" cy="3725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65CF46-026B-473C-9EDB-2AB2C2D97BBC}"/>
              </a:ext>
            </a:extLst>
          </p:cNvPr>
          <p:cNvSpPr txBox="1"/>
          <p:nvPr/>
        </p:nvSpPr>
        <p:spPr>
          <a:xfrm>
            <a:off x="6167118" y="2903248"/>
            <a:ext cx="344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가슴 운동 알려줘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1BB2C7-7CBE-4B05-817B-6190853AC32C}"/>
              </a:ext>
            </a:extLst>
          </p:cNvPr>
          <p:cNvSpPr txBox="1"/>
          <p:nvPr/>
        </p:nvSpPr>
        <p:spPr>
          <a:xfrm>
            <a:off x="6109111" y="3698899"/>
            <a:ext cx="63457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b="0" i="0" dirty="0" err="1">
                <a:solidFill>
                  <a:srgbClr val="212529"/>
                </a:solidFill>
                <a:effectLst/>
                <a:latin typeface="system-ui"/>
              </a:rPr>
              <a:t>행잉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system-ui"/>
              </a:rPr>
              <a:t> 스트레이트 </a:t>
            </a:r>
            <a:r>
              <a:rPr lang="ko-KR" altLang="en-US" sz="3200" b="0" i="0" dirty="0" err="1">
                <a:solidFill>
                  <a:srgbClr val="212529"/>
                </a:solidFill>
                <a:effectLst/>
                <a:latin typeface="system-ui"/>
              </a:rPr>
              <a:t>레그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ko-KR" altLang="en-US" sz="3200" b="0" i="0" dirty="0" err="1">
                <a:solidFill>
                  <a:srgbClr val="212529"/>
                </a:solidFill>
                <a:effectLst/>
                <a:latin typeface="system-ui"/>
              </a:rPr>
              <a:t>힙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ko-KR" altLang="en-US" sz="3200" b="0" i="0" dirty="0" err="1">
                <a:solidFill>
                  <a:srgbClr val="212529"/>
                </a:solidFill>
                <a:effectLst/>
                <a:latin typeface="system-ui"/>
              </a:rPr>
              <a:t>레이즈에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system-ui"/>
              </a:rPr>
              <a:t> 대해서 알려줘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49999D-C18B-4308-B5E6-C7F0E5D67CE5}"/>
              </a:ext>
            </a:extLst>
          </p:cNvPr>
          <p:cNvSpPr txBox="1"/>
          <p:nvPr/>
        </p:nvSpPr>
        <p:spPr>
          <a:xfrm>
            <a:off x="6167118" y="5237658"/>
            <a:ext cx="6039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b="0" i="0" dirty="0">
                <a:solidFill>
                  <a:srgbClr val="212529"/>
                </a:solidFill>
                <a:effectLst/>
                <a:latin typeface="system-ui"/>
              </a:rPr>
              <a:t>초보자용 가슴운동 추천해줘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FE21B1-9342-475A-9F5B-204E2B55D69B}"/>
              </a:ext>
            </a:extLst>
          </p:cNvPr>
          <p:cNvSpPr txBox="1"/>
          <p:nvPr/>
        </p:nvSpPr>
        <p:spPr>
          <a:xfrm>
            <a:off x="6911189" y="3175741"/>
            <a:ext cx="344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...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7FE73-FD95-4DDA-BF0A-A7D926B8985A}"/>
              </a:ext>
            </a:extLst>
          </p:cNvPr>
          <p:cNvSpPr txBox="1"/>
          <p:nvPr/>
        </p:nvSpPr>
        <p:spPr>
          <a:xfrm>
            <a:off x="6911189" y="4586890"/>
            <a:ext cx="344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…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F2475A02-88A9-4DDF-8F4E-28B0629B012A}"/>
              </a:ext>
            </a:extLst>
          </p:cNvPr>
          <p:cNvSpPr/>
          <p:nvPr/>
        </p:nvSpPr>
        <p:spPr>
          <a:xfrm rot="16200000">
            <a:off x="6542511" y="6270386"/>
            <a:ext cx="312082" cy="49730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5A9A59-A815-4940-A097-FBD11A2B85CE}"/>
              </a:ext>
            </a:extLst>
          </p:cNvPr>
          <p:cNvSpPr txBox="1"/>
          <p:nvPr/>
        </p:nvSpPr>
        <p:spPr>
          <a:xfrm>
            <a:off x="6947203" y="6288203"/>
            <a:ext cx="348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>
                <a:solidFill>
                  <a:srgbClr val="FFFF00"/>
                </a:solidFill>
              </a:rPr>
              <a:t>웨이트 운동</a:t>
            </a:r>
            <a:r>
              <a:rPr lang="ko-KR" altLang="en-US" sz="2400" dirty="0">
                <a:solidFill>
                  <a:srgbClr val="FFFF00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콘텐츠 매핑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A6FE78C-69C0-42AE-9642-EDDB48EEF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742" y="3424676"/>
            <a:ext cx="1463102" cy="1069187"/>
          </a:xfrm>
          <a:prstGeom prst="rect">
            <a:avLst/>
          </a:prstGeom>
        </p:spPr>
      </p:pic>
      <p:sp>
        <p:nvSpPr>
          <p:cNvPr id="22" name="Text 1">
            <a:extLst>
              <a:ext uri="{FF2B5EF4-FFF2-40B4-BE49-F238E27FC236}">
                <a16:creationId xmlns:a16="http://schemas.microsoft.com/office/drawing/2014/main" id="{5A16F1EB-4DA9-4CD4-A4A0-CA5E3E4FA1D7}"/>
              </a:ext>
            </a:extLst>
          </p:cNvPr>
          <p:cNvSpPr/>
          <p:nvPr/>
        </p:nvSpPr>
        <p:spPr>
          <a:xfrm>
            <a:off x="198000" y="176400"/>
            <a:ext cx="728341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Chat-bot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기능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–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운동 태그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54965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07F16D-4B2E-4F9F-8DDC-E0D4A0ACC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89" y="1393107"/>
            <a:ext cx="10237564" cy="68351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CCFB96-0F0E-4616-A632-B9BFAE64C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573" y="1651325"/>
            <a:ext cx="10237564" cy="6576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A333FB-0A22-4FA1-BDD6-D3831B348715}"/>
              </a:ext>
            </a:extLst>
          </p:cNvPr>
          <p:cNvSpPr txBox="1"/>
          <p:nvPr/>
        </p:nvSpPr>
        <p:spPr>
          <a:xfrm>
            <a:off x="7552641" y="2481892"/>
            <a:ext cx="6274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질문</a:t>
            </a:r>
            <a:r>
              <a:rPr lang="en-US" altLang="ko-KR" sz="2400" dirty="0"/>
              <a:t>(</a:t>
            </a:r>
            <a:r>
              <a:rPr lang="ko-KR" altLang="en-US" sz="2400" b="1" u="sng" dirty="0">
                <a:solidFill>
                  <a:srgbClr val="FF0000"/>
                </a:solidFill>
              </a:rPr>
              <a:t>상완 삼두근에 대해 알려줘</a:t>
            </a:r>
            <a:r>
              <a:rPr lang="en-US" altLang="ko-KR" sz="2400" dirty="0"/>
              <a:t>)</a:t>
            </a:r>
            <a:r>
              <a:rPr lang="ko-KR" altLang="en-US" sz="2400" dirty="0"/>
              <a:t>에 대한 답변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b="1" u="sng" dirty="0">
                <a:solidFill>
                  <a:srgbClr val="FF0000"/>
                </a:solidFill>
              </a:rPr>
              <a:t>sLM </a:t>
            </a:r>
            <a:r>
              <a:rPr lang="ko-KR" altLang="en-US" sz="2400" b="1" u="sng" dirty="0">
                <a:solidFill>
                  <a:srgbClr val="FF0000"/>
                </a:solidFill>
              </a:rPr>
              <a:t>활용</a:t>
            </a:r>
            <a:r>
              <a:rPr lang="ko-KR" altLang="en-US" sz="2400" dirty="0"/>
              <a:t> ▶ 상완 삼두근에 대해 알려줘</a:t>
            </a:r>
            <a:endParaRPr lang="en-US" altLang="ko-KR" sz="2400" dirty="0"/>
          </a:p>
          <a:p>
            <a:r>
              <a:rPr lang="en-US" altLang="ko-KR" sz="2400" dirty="0"/>
              <a:t>                                              </a:t>
            </a:r>
            <a:r>
              <a:rPr lang="ko-KR" altLang="en-US" sz="2400" dirty="0"/>
              <a:t>▼</a:t>
            </a:r>
            <a:endParaRPr lang="en-US" altLang="ko-KR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var(--bs-font-monospace)"/>
              </a:rPr>
              <a:t>SELECT </a:t>
            </a:r>
            <a:r>
              <a:rPr kumimoji="0" lang="ko-KR" altLang="ko-KR" sz="2400" b="1" i="0" u="sng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var(--bs-font-monospace)"/>
              </a:rPr>
              <a:t>Exercise_name</a:t>
            </a:r>
            <a:r>
              <a:rPr kumimoji="0" lang="ko-KR" altLang="ko-KR" sz="24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var(--bs-font-monospace)"/>
              </a:rPr>
              <a:t> FROM </a:t>
            </a:r>
            <a:r>
              <a:rPr kumimoji="0" lang="ko-KR" altLang="ko-KR" sz="2400" b="1" i="0" u="sng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var(--bs-font-monospace)"/>
              </a:rPr>
              <a:t>exercises</a:t>
            </a:r>
            <a:r>
              <a:rPr lang="en-US" altLang="ko-KR" sz="2400" b="1" u="sng" dirty="0">
                <a:solidFill>
                  <a:srgbClr val="FF0000"/>
                </a:solidFill>
                <a:latin typeface="Arial Unicode MS"/>
                <a:ea typeface="var(--bs-font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var(--bs-font-monospace)"/>
              </a:rPr>
              <a:t>WHERE </a:t>
            </a:r>
            <a:r>
              <a:rPr kumimoji="0" lang="ko-KR" altLang="ko-KR" sz="2400" b="1" i="0" u="sng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var(--bs-font-monospace)"/>
              </a:rPr>
              <a:t>Agonist</a:t>
            </a:r>
            <a:r>
              <a:rPr kumimoji="0" lang="ko-KR" altLang="ko-KR" sz="24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var(--bs-font-monospace)"/>
              </a:rPr>
              <a:t> </a:t>
            </a:r>
            <a:r>
              <a:rPr kumimoji="0" lang="ko-KR" altLang="ko-KR" sz="2400" b="1" i="0" u="sng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var(--bs-font-monospace)"/>
              </a:rPr>
              <a:t>like</a:t>
            </a:r>
            <a:r>
              <a:rPr kumimoji="0" lang="ko-KR" altLang="ko-KR" sz="24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var(--bs-font-monospace)"/>
              </a:rPr>
              <a:t> '%상완 삼두근%'</a:t>
            </a:r>
            <a:endParaRPr kumimoji="0" lang="ko-KR" altLang="ko-KR" sz="1600" b="1" i="0" u="sng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ea typeface="system-ui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4EE97AC2-4F5A-4B75-8319-F59B0077254D}"/>
              </a:ext>
            </a:extLst>
          </p:cNvPr>
          <p:cNvSpPr/>
          <p:nvPr/>
        </p:nvSpPr>
        <p:spPr>
          <a:xfrm>
            <a:off x="198000" y="176400"/>
            <a:ext cx="728341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Chat-bot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기능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–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운동 태그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8479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3" name="제목 없는 동영상 - Clipchamp로 제작 (3)">
            <a:hlinkClick r:id="" action="ppaction://media"/>
            <a:extLst>
              <a:ext uri="{FF2B5EF4-FFF2-40B4-BE49-F238E27FC236}">
                <a16:creationId xmlns:a16="http://schemas.microsoft.com/office/drawing/2014/main" id="{F9A6DF76-EF39-48C9-A37C-AEE3939CE72F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6600" y="1396661"/>
            <a:ext cx="12877200" cy="68328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40FB326F-6EFF-43EC-9621-B2E6757B4A26}"/>
              </a:ext>
            </a:extLst>
          </p:cNvPr>
          <p:cNvSpPr/>
          <p:nvPr/>
        </p:nvSpPr>
        <p:spPr>
          <a:xfrm>
            <a:off x="198000" y="176400"/>
            <a:ext cx="728341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Chat-bot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기능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–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운동 태그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930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3AB25D-CDB7-4267-AE03-713479E9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372" y="4627756"/>
            <a:ext cx="6948028" cy="35978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559636-41C9-4D01-A1E2-85EBC369E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84" y="1353853"/>
            <a:ext cx="7295587" cy="687574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842826-B815-4085-9C87-62F031A5F793}"/>
              </a:ext>
            </a:extLst>
          </p:cNvPr>
          <p:cNvSpPr/>
          <p:nvPr/>
        </p:nvSpPr>
        <p:spPr>
          <a:xfrm>
            <a:off x="6906409" y="1363996"/>
            <a:ext cx="775963" cy="35985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C2AF9-8937-4B0D-84E1-7B0F7232A100}"/>
              </a:ext>
            </a:extLst>
          </p:cNvPr>
          <p:cNvSpPr txBox="1"/>
          <p:nvPr/>
        </p:nvSpPr>
        <p:spPr>
          <a:xfrm>
            <a:off x="7682372" y="1564357"/>
            <a:ext cx="70948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rgbClr val="FFFF00"/>
                </a:solidFill>
              </a:rPr>
              <a:t>sLM </a:t>
            </a:r>
            <a:r>
              <a:rPr lang="ko-KR" altLang="en-US" sz="2400" b="1" u="sng" dirty="0">
                <a:solidFill>
                  <a:srgbClr val="FFFF00"/>
                </a:solidFill>
              </a:rPr>
              <a:t>활용</a:t>
            </a:r>
            <a:r>
              <a:rPr lang="ko-KR" altLang="en-US" sz="2400" dirty="0">
                <a:solidFill>
                  <a:srgbClr val="FFFF00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▶ 디클라인 크런치에 대해 알려줘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/>
              <a:t>                                              </a:t>
            </a:r>
            <a:r>
              <a:rPr lang="ko-KR" altLang="en-US" sz="2400" dirty="0">
                <a:solidFill>
                  <a:schemeClr val="bg1"/>
                </a:solidFill>
              </a:rPr>
              <a:t>▼</a:t>
            </a:r>
            <a:r>
              <a:rPr lang="en-US" altLang="ko-KR" sz="2400" dirty="0"/>
              <a:t>                       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SELECT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Exercise_name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Starting_position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,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 Unicode MS"/>
              <a:ea typeface="var(--bs-font-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Execution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Comments_and_tips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Image_url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Video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 Unicode MS"/>
              <a:ea typeface="var(--bs-font-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_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url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 Unicode MS"/>
              <a:ea typeface="var(--bs-font-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FROM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exercises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 Unicode MS"/>
              <a:ea typeface="var(--bs-font-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WHERE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Exercise_name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 LIKE '%디클라인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크런치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var(--bs-font-monospace)"/>
              </a:rPr>
              <a:t>%';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C20A4A19-E0C1-4C90-A8B7-614C05F2587F}"/>
              </a:ext>
            </a:extLst>
          </p:cNvPr>
          <p:cNvSpPr/>
          <p:nvPr/>
        </p:nvSpPr>
        <p:spPr>
          <a:xfrm>
            <a:off x="198000" y="176400"/>
            <a:ext cx="728341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Chat-bot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기능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–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운동 태그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AC0CB-366B-4D51-AE5C-1E39E49CC7E0}"/>
              </a:ext>
            </a:extLst>
          </p:cNvPr>
          <p:cNvSpPr txBox="1"/>
          <p:nvPr/>
        </p:nvSpPr>
        <p:spPr>
          <a:xfrm>
            <a:off x="605103" y="2335433"/>
            <a:ext cx="6846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질문</a:t>
            </a:r>
            <a:r>
              <a:rPr lang="en-US" altLang="ko-KR" sz="2400" dirty="0"/>
              <a:t>(</a:t>
            </a:r>
            <a:r>
              <a:rPr lang="ko-KR" altLang="en-US" sz="2400" b="1" u="sng" dirty="0">
                <a:solidFill>
                  <a:srgbClr val="FF0000"/>
                </a:solidFill>
              </a:rPr>
              <a:t>디클라인 크런치에 대해 알려줘</a:t>
            </a:r>
            <a:r>
              <a:rPr lang="en-US" altLang="ko-KR" sz="2400" dirty="0"/>
              <a:t>)</a:t>
            </a:r>
            <a:r>
              <a:rPr lang="ko-KR" altLang="en-US" sz="2400" dirty="0"/>
              <a:t>에 대한 답변</a:t>
            </a:r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72000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6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EBD9FFFD-DA8A-4064-BA8F-61D8B2E688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6088" y="1397079"/>
            <a:ext cx="12878223" cy="6832521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7B0B5631-1C51-4CF8-8170-2F5A1B0701BF}"/>
              </a:ext>
            </a:extLst>
          </p:cNvPr>
          <p:cNvSpPr/>
          <p:nvPr/>
        </p:nvSpPr>
        <p:spPr>
          <a:xfrm>
            <a:off x="198000" y="176400"/>
            <a:ext cx="728341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Chat-bot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기능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–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운동 태그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766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42CC77-88A5-4FB6-85A4-5B33CA8C62F1}"/>
              </a:ext>
            </a:extLst>
          </p:cNvPr>
          <p:cNvSpPr/>
          <p:nvPr/>
        </p:nvSpPr>
        <p:spPr>
          <a:xfrm>
            <a:off x="6167118" y="2479981"/>
            <a:ext cx="6817362" cy="3725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65CF46-026B-473C-9EDB-2AB2C2D97BBC}"/>
              </a:ext>
            </a:extLst>
          </p:cNvPr>
          <p:cNvSpPr txBox="1"/>
          <p:nvPr/>
        </p:nvSpPr>
        <p:spPr>
          <a:xfrm>
            <a:off x="6167118" y="2903248"/>
            <a:ext cx="6709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웨이트 트레이닝 전문가가 </a:t>
            </a:r>
            <a:r>
              <a:rPr lang="ko-KR" altLang="en-US" sz="32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누구야</a:t>
            </a:r>
            <a:r>
              <a:rPr lang="en-US" altLang="ko-KR" sz="3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?</a:t>
            </a:r>
            <a:endParaRPr lang="ko-KR" altLang="en-US" sz="3200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1BB2C7-7CBE-4B05-817B-6190853AC32C}"/>
              </a:ext>
            </a:extLst>
          </p:cNvPr>
          <p:cNvSpPr txBox="1"/>
          <p:nvPr/>
        </p:nvSpPr>
        <p:spPr>
          <a:xfrm>
            <a:off x="6167118" y="3698899"/>
            <a:ext cx="6709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근력 훈련의 중요성은 무엇인가요</a:t>
            </a:r>
            <a:r>
              <a:rPr lang="en-US" altLang="ko-KR" sz="3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?</a:t>
            </a:r>
            <a:endParaRPr lang="ko-KR" altLang="en-US" sz="3200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49999D-C18B-4308-B5E6-C7F0E5D67CE5}"/>
              </a:ext>
            </a:extLst>
          </p:cNvPr>
          <p:cNvSpPr txBox="1"/>
          <p:nvPr/>
        </p:nvSpPr>
        <p:spPr>
          <a:xfrm>
            <a:off x="6167118" y="4591124"/>
            <a:ext cx="53543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다양한 연령대에게 적합한 운동 방법은 무엇인가요</a:t>
            </a:r>
            <a:r>
              <a:rPr lang="en-US" altLang="ko-KR" sz="3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?</a:t>
            </a:r>
            <a:endParaRPr lang="ko-KR" altLang="en-US" sz="3200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FE21B1-9342-475A-9F5B-204E2B55D69B}"/>
              </a:ext>
            </a:extLst>
          </p:cNvPr>
          <p:cNvSpPr txBox="1"/>
          <p:nvPr/>
        </p:nvSpPr>
        <p:spPr>
          <a:xfrm>
            <a:off x="6911189" y="3175741"/>
            <a:ext cx="344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...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7FE73-FD95-4DDA-BF0A-A7D926B8985A}"/>
              </a:ext>
            </a:extLst>
          </p:cNvPr>
          <p:cNvSpPr txBox="1"/>
          <p:nvPr/>
        </p:nvSpPr>
        <p:spPr>
          <a:xfrm>
            <a:off x="6911189" y="3945120"/>
            <a:ext cx="344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…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F2475A02-88A9-4DDF-8F4E-28B0629B012A}"/>
              </a:ext>
            </a:extLst>
          </p:cNvPr>
          <p:cNvSpPr/>
          <p:nvPr/>
        </p:nvSpPr>
        <p:spPr>
          <a:xfrm rot="16200000">
            <a:off x="6542511" y="6270386"/>
            <a:ext cx="312082" cy="49730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5A9A59-A815-4940-A097-FBD11A2B85CE}"/>
              </a:ext>
            </a:extLst>
          </p:cNvPr>
          <p:cNvSpPr txBox="1"/>
          <p:nvPr/>
        </p:nvSpPr>
        <p:spPr>
          <a:xfrm>
            <a:off x="6947203" y="6282462"/>
            <a:ext cx="579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>
                <a:solidFill>
                  <a:srgbClr val="FFFF00"/>
                </a:solidFill>
              </a:rPr>
              <a:t>예상 질문</a:t>
            </a:r>
            <a:r>
              <a:rPr lang="ko-KR" altLang="en-US" sz="2400" dirty="0">
                <a:solidFill>
                  <a:schemeClr val="bg1"/>
                </a:solidFill>
              </a:rPr>
              <a:t> 콘텐츠 매핑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7B7C153-0B1D-49E5-AB81-ABDFABE685C2}"/>
              </a:ext>
            </a:extLst>
          </p:cNvPr>
          <p:cNvSpPr/>
          <p:nvPr/>
        </p:nvSpPr>
        <p:spPr>
          <a:xfrm>
            <a:off x="1444850" y="3161816"/>
            <a:ext cx="2753957" cy="2657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D14326F-4DBB-407E-8135-325A11234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277" y="3420255"/>
            <a:ext cx="1463102" cy="10691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BF0D30-710D-4E5E-AC6F-4FC33281A9A4}"/>
              </a:ext>
            </a:extLst>
          </p:cNvPr>
          <p:cNvSpPr txBox="1"/>
          <p:nvPr/>
        </p:nvSpPr>
        <p:spPr>
          <a:xfrm>
            <a:off x="1735306" y="4831059"/>
            <a:ext cx="217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운동 외 태그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FB2621-1DE5-4685-94B5-FDDEADB59DC8}"/>
              </a:ext>
            </a:extLst>
          </p:cNvPr>
          <p:cNvSpPr txBox="1"/>
          <p:nvPr/>
        </p:nvSpPr>
        <p:spPr>
          <a:xfrm>
            <a:off x="2243142" y="4489442"/>
            <a:ext cx="115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예상 질문</a:t>
            </a:r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06C4061D-F5E9-4F39-9368-A20CFDF202D1}"/>
              </a:ext>
            </a:extLst>
          </p:cNvPr>
          <p:cNvSpPr/>
          <p:nvPr/>
        </p:nvSpPr>
        <p:spPr>
          <a:xfrm>
            <a:off x="198000" y="176400"/>
            <a:ext cx="78320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Chat-bot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기능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–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운동 외 태그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8966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5A07D7-F13E-4F68-B78D-FF3062981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91" y="3189100"/>
            <a:ext cx="12851018" cy="3248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7EEE17-3D5C-41CE-BDD3-8361632C9D5A}"/>
              </a:ext>
            </a:extLst>
          </p:cNvPr>
          <p:cNvSpPr txBox="1"/>
          <p:nvPr/>
        </p:nvSpPr>
        <p:spPr>
          <a:xfrm>
            <a:off x="889691" y="2330585"/>
            <a:ext cx="4209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질문 ▶ 예상 질문 </a:t>
            </a:r>
            <a:r>
              <a:rPr lang="ko-KR" altLang="en-US" sz="3200" b="0" i="0" dirty="0">
                <a:solidFill>
                  <a:srgbClr val="4D5156"/>
                </a:solidFill>
                <a:effectLst/>
                <a:latin typeface="Apple SD Gothic Neo"/>
              </a:rPr>
              <a:t>👌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82685987-2D07-4A02-80BA-E8EB9CEB715D}"/>
              </a:ext>
            </a:extLst>
          </p:cNvPr>
          <p:cNvSpPr/>
          <p:nvPr/>
        </p:nvSpPr>
        <p:spPr>
          <a:xfrm>
            <a:off x="198000" y="176400"/>
            <a:ext cx="78320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Chat-bot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기능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–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운동 외 태그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0555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82685987-2D07-4A02-80BA-E8EB9CEB715D}"/>
              </a:ext>
            </a:extLst>
          </p:cNvPr>
          <p:cNvSpPr/>
          <p:nvPr/>
        </p:nvSpPr>
        <p:spPr>
          <a:xfrm>
            <a:off x="198000" y="176400"/>
            <a:ext cx="78320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Chat-bot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기능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–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운동 외 태그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2BA4-6F43-4178-BE8B-EAC9C4E94A74}"/>
              </a:ext>
            </a:extLst>
          </p:cNvPr>
          <p:cNvSpPr txBox="1"/>
          <p:nvPr/>
        </p:nvSpPr>
        <p:spPr>
          <a:xfrm>
            <a:off x="179680" y="878295"/>
            <a:ext cx="4209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질문 ▶ 예상 질문 </a:t>
            </a:r>
            <a:r>
              <a:rPr lang="ko-KR" altLang="en-US" sz="3200" b="0" i="0" dirty="0">
                <a:solidFill>
                  <a:srgbClr val="4D5156"/>
                </a:solidFill>
                <a:effectLst/>
                <a:latin typeface="Apple SD Gothic Neo"/>
              </a:rPr>
              <a:t>👌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4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20C6B5F0-6C68-4684-AE21-7743AF2985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6600" y="1463071"/>
            <a:ext cx="12877200" cy="676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9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6AA3B2-0C4B-4DB7-9067-2C91553C5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01" y="3189100"/>
            <a:ext cx="12698597" cy="3248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41CD7B-B157-40CD-90A5-5AB853353DC4}"/>
              </a:ext>
            </a:extLst>
          </p:cNvPr>
          <p:cNvSpPr txBox="1"/>
          <p:nvPr/>
        </p:nvSpPr>
        <p:spPr>
          <a:xfrm>
            <a:off x="889691" y="2330585"/>
            <a:ext cx="4220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질문 ▶ 예상 질문 </a:t>
            </a:r>
            <a:r>
              <a:rPr lang="ko-KR" altLang="en-US" sz="3200" b="0" i="0" dirty="0">
                <a:solidFill>
                  <a:srgbClr val="4D5156"/>
                </a:solidFill>
                <a:effectLst/>
                <a:latin typeface="Apple SD Gothic Neo"/>
              </a:rPr>
              <a:t>❌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A1195497-728E-4221-B9AE-A6838F7FE40E}"/>
              </a:ext>
            </a:extLst>
          </p:cNvPr>
          <p:cNvSpPr/>
          <p:nvPr/>
        </p:nvSpPr>
        <p:spPr>
          <a:xfrm>
            <a:off x="198000" y="176400"/>
            <a:ext cx="78320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Chat-bot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기능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–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운동 외 태그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4265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82685987-2D07-4A02-80BA-E8EB9CEB715D}"/>
              </a:ext>
            </a:extLst>
          </p:cNvPr>
          <p:cNvSpPr/>
          <p:nvPr/>
        </p:nvSpPr>
        <p:spPr>
          <a:xfrm>
            <a:off x="198000" y="176400"/>
            <a:ext cx="78320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Chat-bot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기능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–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운동 외 태그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2BA4-6F43-4178-BE8B-EAC9C4E94A74}"/>
              </a:ext>
            </a:extLst>
          </p:cNvPr>
          <p:cNvSpPr txBox="1"/>
          <p:nvPr/>
        </p:nvSpPr>
        <p:spPr>
          <a:xfrm>
            <a:off x="179680" y="878295"/>
            <a:ext cx="4209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질문 ▶ 예상 질문 </a:t>
            </a:r>
            <a:r>
              <a:rPr lang="ko-KR" altLang="en-US" sz="3200" b="0" i="0" dirty="0">
                <a:solidFill>
                  <a:srgbClr val="4D5156"/>
                </a:solidFill>
                <a:effectLst/>
                <a:latin typeface="Apple SD Gothic Neo"/>
              </a:rPr>
              <a:t>❌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3" name="제목 없는 동영상 - Clipchamp로 제작 (1)">
            <a:hlinkClick r:id="" action="ppaction://media"/>
            <a:extLst>
              <a:ext uri="{FF2B5EF4-FFF2-40B4-BE49-F238E27FC236}">
                <a16:creationId xmlns:a16="http://schemas.microsoft.com/office/drawing/2014/main" id="{356A5CC9-E22E-4BE0-8808-4D41AD230C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6600" y="1470592"/>
            <a:ext cx="12877200" cy="675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6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049C6C2D-80DA-4DE1-8C4D-73984F09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8324FB12-E926-4475-B666-99830DDE6CE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72007" y="2925888"/>
            <a:ext cx="11751706" cy="796260"/>
          </a:xfrm>
        </p:spPr>
        <p:txBody>
          <a:bodyPr/>
          <a:lstStyle/>
          <a:p>
            <a:pPr algn="l"/>
            <a:r>
              <a:rPr lang="ko-KR" altLang="en-US" sz="7200" dirty="0">
                <a:solidFill>
                  <a:schemeClr val="bg1"/>
                </a:solidFill>
              </a:rPr>
              <a:t>개발 배경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8267E76-73C2-4EF7-81E7-54A717FFEDB1}"/>
              </a:ext>
            </a:extLst>
          </p:cNvPr>
          <p:cNvCxnSpPr>
            <a:cxnSpLocks/>
          </p:cNvCxnSpPr>
          <p:nvPr/>
        </p:nvCxnSpPr>
        <p:spPr>
          <a:xfrm>
            <a:off x="283189" y="4012598"/>
            <a:ext cx="1413205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D0511D-37B4-4305-8FCB-5F8629B09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17" y="3255784"/>
            <a:ext cx="12831966" cy="3115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FA2184-A92F-42D4-986C-BCB3FA18E83E}"/>
              </a:ext>
            </a:extLst>
          </p:cNvPr>
          <p:cNvSpPr txBox="1"/>
          <p:nvPr/>
        </p:nvSpPr>
        <p:spPr>
          <a:xfrm>
            <a:off x="889691" y="2330585"/>
            <a:ext cx="5597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질문 ▶ 웨이트 관련 질문 ❌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2E458D16-E9D5-420F-90A9-25C5A59AFA8B}"/>
              </a:ext>
            </a:extLst>
          </p:cNvPr>
          <p:cNvSpPr/>
          <p:nvPr/>
        </p:nvSpPr>
        <p:spPr>
          <a:xfrm>
            <a:off x="198000" y="176400"/>
            <a:ext cx="78320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Chat-bot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기능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–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운동 외 태그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1237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82685987-2D07-4A02-80BA-E8EB9CEB715D}"/>
              </a:ext>
            </a:extLst>
          </p:cNvPr>
          <p:cNvSpPr/>
          <p:nvPr/>
        </p:nvSpPr>
        <p:spPr>
          <a:xfrm>
            <a:off x="198000" y="176400"/>
            <a:ext cx="78320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Chat-bot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기능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–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운동 외 태그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A2BA4-6F43-4178-BE8B-EAC9C4E94A74}"/>
              </a:ext>
            </a:extLst>
          </p:cNvPr>
          <p:cNvSpPr txBox="1"/>
          <p:nvPr/>
        </p:nvSpPr>
        <p:spPr>
          <a:xfrm>
            <a:off x="179679" y="878295"/>
            <a:ext cx="5575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질문 ▶ </a:t>
            </a:r>
            <a:r>
              <a:rPr lang="ko-KR" altLang="ko-KR" sz="32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웨이트 관련 질문 ❌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4" name="제목 없는 동영상 - Clipchamp로 제작 (2)">
            <a:hlinkClick r:id="" action="ppaction://media"/>
            <a:extLst>
              <a:ext uri="{FF2B5EF4-FFF2-40B4-BE49-F238E27FC236}">
                <a16:creationId xmlns:a16="http://schemas.microsoft.com/office/drawing/2014/main" id="{D9023126-056E-4044-A18E-BF7047752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6600" y="1463070"/>
            <a:ext cx="12877200" cy="676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1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9E2208-0462-4FE8-9414-0786EA018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442" y="2007731"/>
            <a:ext cx="4412874" cy="44128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0C46F2-DC2C-4461-BFAC-D73FA693B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942" y="4322262"/>
            <a:ext cx="3033656" cy="30336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242C3E-10D0-43C0-8348-AA08C8DC5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2941" y="1078235"/>
            <a:ext cx="3033657" cy="30336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EC99C2-6160-4788-B900-D4B67EEBF472}"/>
              </a:ext>
            </a:extLst>
          </p:cNvPr>
          <p:cNvSpPr txBox="1"/>
          <p:nvPr/>
        </p:nvSpPr>
        <p:spPr>
          <a:xfrm>
            <a:off x="2818884" y="7566288"/>
            <a:ext cx="9181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실시간 모니터링으로 </a:t>
            </a:r>
            <a:r>
              <a:rPr lang="ko-KR" altLang="en-US" sz="2400" b="1" u="sng" dirty="0">
                <a:solidFill>
                  <a:srgbClr val="FFFF00"/>
                </a:solidFill>
              </a:rPr>
              <a:t>답변 도출 과정 확인</a:t>
            </a:r>
            <a:r>
              <a:rPr lang="ko-KR" altLang="en-US" sz="2400" dirty="0">
                <a:solidFill>
                  <a:srgbClr val="FFFF00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및 </a:t>
            </a:r>
            <a:r>
              <a:rPr lang="ko-KR" altLang="en-US" sz="2400" b="1" u="sng" dirty="0">
                <a:solidFill>
                  <a:srgbClr val="FFFF00"/>
                </a:solidFill>
              </a:rPr>
              <a:t>오류</a:t>
            </a:r>
            <a:r>
              <a:rPr lang="ko-KR" altLang="en-US" sz="2400" dirty="0">
                <a:solidFill>
                  <a:schemeClr val="bg1"/>
                </a:solidFill>
              </a:rPr>
              <a:t>를 잡아낼 수 있음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AF72FEA2-1EF1-4EC1-B4C9-56C8A7FA524A}"/>
              </a:ext>
            </a:extLst>
          </p:cNvPr>
          <p:cNvSpPr/>
          <p:nvPr/>
        </p:nvSpPr>
        <p:spPr>
          <a:xfrm>
            <a:off x="198000" y="176400"/>
            <a:ext cx="103493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E-Health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플랫폼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&gt;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채팅 모니터링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ED808AAB-CEEE-49F6-82E0-A343AFA8C110}"/>
              </a:ext>
            </a:extLst>
          </p:cNvPr>
          <p:cNvSpPr/>
          <p:nvPr/>
        </p:nvSpPr>
        <p:spPr>
          <a:xfrm rot="16200000">
            <a:off x="7449083" y="3929956"/>
            <a:ext cx="694374" cy="77297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514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71EF65-2A17-4967-B15F-2B1BA8F99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72936"/>
            <a:ext cx="14630400" cy="6053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D0C0A-1478-4853-8D42-DE543910FDD7}"/>
              </a:ext>
            </a:extLst>
          </p:cNvPr>
          <p:cNvSpPr txBox="1"/>
          <p:nvPr/>
        </p:nvSpPr>
        <p:spPr>
          <a:xfrm>
            <a:off x="3551332" y="7647414"/>
            <a:ext cx="752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답변 도출 과정을 통해 </a:t>
            </a:r>
            <a:r>
              <a:rPr lang="ko-KR" altLang="en-US" sz="2400" b="1" u="sng" dirty="0">
                <a:solidFill>
                  <a:srgbClr val="FFFF00"/>
                </a:solidFill>
              </a:rPr>
              <a:t>정상</a:t>
            </a:r>
            <a:r>
              <a:rPr lang="en-US" altLang="ko-KR" sz="2400" dirty="0">
                <a:solidFill>
                  <a:schemeClr val="bg1"/>
                </a:solidFill>
              </a:rPr>
              <a:t>/</a:t>
            </a:r>
            <a:r>
              <a:rPr lang="ko-KR" altLang="en-US" sz="2400" b="1" u="sng" dirty="0">
                <a:solidFill>
                  <a:srgbClr val="FFFF00"/>
                </a:solidFill>
              </a:rPr>
              <a:t>비정상 작동</a:t>
            </a:r>
            <a:r>
              <a:rPr lang="ko-KR" altLang="en-US" sz="2400" dirty="0">
                <a:solidFill>
                  <a:schemeClr val="bg1"/>
                </a:solidFill>
              </a:rPr>
              <a:t>임을 </a:t>
            </a:r>
            <a:r>
              <a:rPr lang="ko-KR" altLang="en-US" sz="2400" b="1" u="sng" dirty="0">
                <a:solidFill>
                  <a:srgbClr val="FFFF00"/>
                </a:solidFill>
              </a:rPr>
              <a:t>확인</a:t>
            </a:r>
            <a:r>
              <a:rPr lang="ko-KR" altLang="en-US" sz="2400" dirty="0">
                <a:solidFill>
                  <a:schemeClr val="bg1"/>
                </a:solidFill>
              </a:rPr>
              <a:t> 가능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E7EED1B0-30EF-4254-9D5B-58ABCED23050}"/>
              </a:ext>
            </a:extLst>
          </p:cNvPr>
          <p:cNvSpPr/>
          <p:nvPr/>
        </p:nvSpPr>
        <p:spPr>
          <a:xfrm>
            <a:off x="198000" y="176400"/>
            <a:ext cx="103493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채팅 모니터링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&gt;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답변 도출 과정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2016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9E86DE-E7A7-4A29-8310-094155E10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343" y="1536807"/>
            <a:ext cx="6981713" cy="5990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E62CA5-2043-4052-8CFB-1536C71156D1}"/>
              </a:ext>
            </a:extLst>
          </p:cNvPr>
          <p:cNvSpPr txBox="1"/>
          <p:nvPr/>
        </p:nvSpPr>
        <p:spPr>
          <a:xfrm>
            <a:off x="4416667" y="7666622"/>
            <a:ext cx="579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오류 확인을 통한 </a:t>
            </a:r>
            <a:r>
              <a:rPr lang="ko-KR" altLang="en-US" sz="2400" b="1" u="sng" dirty="0">
                <a:solidFill>
                  <a:srgbClr val="FFFF00"/>
                </a:solidFill>
              </a:rPr>
              <a:t>더욱 빠른 업데이트 제공</a:t>
            </a:r>
            <a:endParaRPr lang="ko-KR" altLang="en-US" b="1" u="sng" dirty="0">
              <a:solidFill>
                <a:srgbClr val="FFFF00"/>
              </a:solidFill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A83CC4BE-E05A-436D-A2A3-A33243917F59}"/>
              </a:ext>
            </a:extLst>
          </p:cNvPr>
          <p:cNvSpPr/>
          <p:nvPr/>
        </p:nvSpPr>
        <p:spPr>
          <a:xfrm>
            <a:off x="198000" y="176400"/>
            <a:ext cx="103493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채팅 모니터링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&gt;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오류 확인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4469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049C6C2D-80DA-4DE1-8C4D-73984F09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8324FB12-E926-4475-B666-99830DDE6CE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72007" y="2925888"/>
            <a:ext cx="14318544" cy="796260"/>
          </a:xfrm>
        </p:spPr>
        <p:txBody>
          <a:bodyPr/>
          <a:lstStyle/>
          <a:p>
            <a:pPr algn="l"/>
            <a:r>
              <a:rPr lang="ko-KR" altLang="en-US" sz="7200" dirty="0">
                <a:solidFill>
                  <a:schemeClr val="bg1"/>
                </a:solidFill>
              </a:rPr>
              <a:t>제작에 필요한 언어 및 기술 학습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8267E76-73C2-4EF7-81E7-54A717FFEDB1}"/>
              </a:ext>
            </a:extLst>
          </p:cNvPr>
          <p:cNvCxnSpPr>
            <a:cxnSpLocks/>
          </p:cNvCxnSpPr>
          <p:nvPr/>
        </p:nvCxnSpPr>
        <p:spPr>
          <a:xfrm>
            <a:off x="283189" y="4012598"/>
            <a:ext cx="1413205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89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8000" y="176400"/>
            <a:ext cx="836994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제작에 필요한 언어 및 기술 학습</a:t>
            </a:r>
            <a:endParaRPr lang="en-US" altLang="ko-KR" sz="437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78F815-ECD7-4B7B-905A-EA32F5302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06" y="6026881"/>
            <a:ext cx="2943225" cy="1552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A8D475-86A9-46E5-8E09-CDEC05727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227" y="2198601"/>
            <a:ext cx="2943225" cy="1552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2979C0-57A8-4A12-B226-735F196B4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623" y="2102732"/>
            <a:ext cx="1721160" cy="17443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F9DA02-C02B-4583-AA5F-8B8B17ACF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5833" y="2107262"/>
            <a:ext cx="1744315" cy="17443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83A52F-B666-4468-8B75-5A5B2A818D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803" y="2107262"/>
            <a:ext cx="1231533" cy="17397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2462CE8-9DFE-4288-B113-133D453FBF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0148" y="6001708"/>
            <a:ext cx="3296209" cy="15571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5C8E47-AE2A-48CB-B8AD-63E96F97C2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6156" y="3949392"/>
            <a:ext cx="3687983" cy="19454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9589843-F1E4-4FC3-B42E-B72E18312E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5174" y="3959079"/>
            <a:ext cx="6115072" cy="398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38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049C6C2D-80DA-4DE1-8C4D-73984F09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8324FB12-E926-4475-B666-99830DDE6CEC}"/>
              </a:ext>
            </a:extLst>
          </p:cNvPr>
          <p:cNvSpPr/>
          <p:nvPr/>
        </p:nvSpPr>
        <p:spPr>
          <a:xfrm>
            <a:off x="0" y="-21516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72007" y="2925888"/>
            <a:ext cx="14318544" cy="796260"/>
          </a:xfrm>
        </p:spPr>
        <p:txBody>
          <a:bodyPr/>
          <a:lstStyle/>
          <a:p>
            <a:pPr algn="l"/>
            <a:r>
              <a:rPr lang="ko-KR" altLang="en-US" sz="7200" dirty="0">
                <a:solidFill>
                  <a:schemeClr val="bg1"/>
                </a:solidFill>
              </a:rPr>
              <a:t>프로젝트 관리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8267E76-73C2-4EF7-81E7-54A717FFEDB1}"/>
              </a:ext>
            </a:extLst>
          </p:cNvPr>
          <p:cNvCxnSpPr>
            <a:cxnSpLocks/>
          </p:cNvCxnSpPr>
          <p:nvPr/>
        </p:nvCxnSpPr>
        <p:spPr>
          <a:xfrm>
            <a:off x="283189" y="4012598"/>
            <a:ext cx="1413205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607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54D0DB-97AC-4CD9-85DE-8317B5D9C6E2}"/>
              </a:ext>
            </a:extLst>
          </p:cNvPr>
          <p:cNvSpPr txBox="1"/>
          <p:nvPr/>
        </p:nvSpPr>
        <p:spPr>
          <a:xfrm>
            <a:off x="4866724" y="7736945"/>
            <a:ext cx="759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각 단계별 </a:t>
            </a:r>
            <a:r>
              <a:rPr lang="ko-KR" altLang="en-US" sz="2400" b="1" u="sng" dirty="0">
                <a:solidFill>
                  <a:srgbClr val="FFFF00"/>
                </a:solidFill>
              </a:rPr>
              <a:t>업무 세분화</a:t>
            </a:r>
            <a:r>
              <a:rPr lang="ko-KR" altLang="en-US" sz="2400" dirty="0">
                <a:solidFill>
                  <a:schemeClr val="bg1"/>
                </a:solidFill>
              </a:rPr>
              <a:t> 및 </a:t>
            </a:r>
            <a:r>
              <a:rPr lang="en-US" altLang="ko-KR" sz="2400" b="1" u="sng" dirty="0">
                <a:solidFill>
                  <a:srgbClr val="FFFF00"/>
                </a:solidFill>
              </a:rPr>
              <a:t>WBS</a:t>
            </a:r>
            <a:r>
              <a:rPr lang="ko-KR" altLang="en-US" sz="2400" dirty="0">
                <a:solidFill>
                  <a:schemeClr val="bg1"/>
                </a:solidFill>
              </a:rPr>
              <a:t>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0DF098-BB2B-4A6A-8268-081B4B426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740" y="1968456"/>
            <a:ext cx="10604919" cy="57684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D41330-4FB3-41CC-8E9C-FD7F3978E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1980" y="1384783"/>
            <a:ext cx="10616400" cy="535589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FAE72680-2451-4FE3-89F2-B4EEC0E7B6FA}"/>
              </a:ext>
            </a:extLst>
          </p:cNvPr>
          <p:cNvSpPr/>
          <p:nvPr/>
        </p:nvSpPr>
        <p:spPr>
          <a:xfrm>
            <a:off x="198000" y="176400"/>
            <a:ext cx="836994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프로젝트 관리 </a:t>
            </a:r>
            <a:r>
              <a:rPr lang="en-US" altLang="ko-KR" sz="437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&gt; </a:t>
            </a:r>
            <a:r>
              <a:rPr lang="ko-KR" altLang="en-US" sz="437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진척 관리</a:t>
            </a:r>
            <a:endParaRPr lang="en-US" altLang="ko-KR" sz="4370" dirty="0"/>
          </a:p>
        </p:txBody>
      </p:sp>
    </p:spTree>
    <p:extLst>
      <p:ext uri="{BB962C8B-B14F-4D97-AF65-F5344CB8AC3E}">
        <p14:creationId xmlns:p14="http://schemas.microsoft.com/office/powerpoint/2010/main" val="1526472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4514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54D0DB-97AC-4CD9-85DE-8317B5D9C6E2}"/>
              </a:ext>
            </a:extLst>
          </p:cNvPr>
          <p:cNvSpPr txBox="1"/>
          <p:nvPr/>
        </p:nvSpPr>
        <p:spPr>
          <a:xfrm>
            <a:off x="5571429" y="2683387"/>
            <a:ext cx="893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solidFill>
                  <a:srgbClr val="FFFF00"/>
                </a:solidFill>
              </a:rPr>
              <a:t>세부 업무</a:t>
            </a:r>
            <a:r>
              <a:rPr lang="ko-KR" altLang="en-US" sz="2800" dirty="0">
                <a:solidFill>
                  <a:schemeClr val="bg1"/>
                </a:solidFill>
              </a:rPr>
              <a:t> 기간을 지정 ▶</a:t>
            </a:r>
            <a:r>
              <a:rPr lang="ko-KR" altLang="en-US" sz="2800" b="1" u="sng" dirty="0">
                <a:solidFill>
                  <a:srgbClr val="FFFF00"/>
                </a:solidFill>
              </a:rPr>
              <a:t>계획</a:t>
            </a:r>
            <a:r>
              <a:rPr lang="ko-KR" altLang="en-US" sz="2800" dirty="0">
                <a:solidFill>
                  <a:schemeClr val="bg1"/>
                </a:solidFill>
              </a:rPr>
              <a:t>에 </a:t>
            </a:r>
            <a:r>
              <a:rPr lang="ko-KR" altLang="en-US" sz="2800" b="1" u="sng" dirty="0">
                <a:solidFill>
                  <a:srgbClr val="FFFF00"/>
                </a:solidFill>
              </a:rPr>
              <a:t>차질 없이 진행</a:t>
            </a:r>
            <a:r>
              <a:rPr lang="ko-KR" altLang="en-US" sz="2800" dirty="0">
                <a:solidFill>
                  <a:schemeClr val="bg1"/>
                </a:solidFill>
              </a:rPr>
              <a:t> 가능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FAE72680-2451-4FE3-89F2-B4EEC0E7B6FA}"/>
              </a:ext>
            </a:extLst>
          </p:cNvPr>
          <p:cNvSpPr/>
          <p:nvPr/>
        </p:nvSpPr>
        <p:spPr>
          <a:xfrm>
            <a:off x="198000" y="176400"/>
            <a:ext cx="836994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프로젝트 관리 </a:t>
            </a:r>
            <a:r>
              <a:rPr lang="en-US" altLang="ko-KR" sz="437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&gt; </a:t>
            </a:r>
            <a:r>
              <a:rPr lang="ko-KR" altLang="en-US" sz="437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진척 관리</a:t>
            </a:r>
            <a:endParaRPr lang="en-US" altLang="ko-KR" sz="437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FA3947-40A7-45BA-B7BC-8712B185177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88540" y="1476139"/>
            <a:ext cx="2812091" cy="667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0574E9-B81A-4635-AC5A-C9F22ACDC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764" y="1476140"/>
            <a:ext cx="764407" cy="6674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C8027D-F62B-4752-AC1A-0EEBE06E1387}"/>
              </a:ext>
            </a:extLst>
          </p:cNvPr>
          <p:cNvSpPr txBox="1"/>
          <p:nvPr/>
        </p:nvSpPr>
        <p:spPr>
          <a:xfrm>
            <a:off x="5959735" y="5542442"/>
            <a:ext cx="7936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solidFill>
                  <a:srgbClr val="FFFF00"/>
                </a:solidFill>
              </a:rPr>
              <a:t>책임자</a:t>
            </a:r>
            <a:r>
              <a:rPr lang="ko-KR" altLang="en-US" sz="2800" dirty="0">
                <a:solidFill>
                  <a:schemeClr val="bg1"/>
                </a:solidFill>
              </a:rPr>
              <a:t>를 지정 ▶</a:t>
            </a:r>
            <a:r>
              <a:rPr lang="ko-KR" altLang="en-US" sz="2800" b="1" u="sng" dirty="0">
                <a:solidFill>
                  <a:srgbClr val="FFFF00"/>
                </a:solidFill>
              </a:rPr>
              <a:t>팀원 모두 분담</a:t>
            </a:r>
            <a:r>
              <a:rPr lang="ko-KR" altLang="en-US" sz="2800" dirty="0">
                <a:solidFill>
                  <a:schemeClr val="bg1"/>
                </a:solidFill>
              </a:rPr>
              <a:t>하여 개발 가능</a:t>
            </a:r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775FCBDE-337E-48C9-BCE3-EE844F8123AD}"/>
              </a:ext>
            </a:extLst>
          </p:cNvPr>
          <p:cNvSpPr/>
          <p:nvPr/>
        </p:nvSpPr>
        <p:spPr>
          <a:xfrm>
            <a:off x="8928848" y="4025629"/>
            <a:ext cx="849853" cy="826836"/>
          </a:xfrm>
          <a:prstGeom prst="mathPlus">
            <a:avLst/>
          </a:prstGeom>
          <a:solidFill>
            <a:srgbClr val="008DB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4793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198276" y="175182"/>
            <a:ext cx="62207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개발 배경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&gt;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시장 분석</a:t>
            </a:r>
            <a:endParaRPr lang="en-US" sz="4374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28983A-EAC9-46DB-B004-DD7D38D42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849" y="1402533"/>
            <a:ext cx="2182292" cy="51792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892D92-74A4-4CBF-BA7B-F06D45FEB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1820" y="1402534"/>
            <a:ext cx="2103139" cy="517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E27DBC-EB4A-4EF5-B6F6-1AA79D3BF0CB}"/>
              </a:ext>
            </a:extLst>
          </p:cNvPr>
          <p:cNvSpPr txBox="1"/>
          <p:nvPr/>
        </p:nvSpPr>
        <p:spPr>
          <a:xfrm>
            <a:off x="0" y="6931436"/>
            <a:ext cx="1463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	</a:t>
            </a:r>
            <a:r>
              <a:rPr lang="ko-KR" altLang="en-US" sz="2400" dirty="0">
                <a:solidFill>
                  <a:schemeClr val="bg1"/>
                </a:solidFill>
              </a:rPr>
              <a:t>사회적 이슈 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en-US" altLang="ko-KR" sz="2400" b="1" u="sng" dirty="0">
                <a:solidFill>
                  <a:srgbClr val="FFFF00"/>
                </a:solidFill>
              </a:rPr>
              <a:t>COVID-19</a:t>
            </a:r>
            <a:r>
              <a:rPr lang="ko-KR" altLang="en-US" sz="2400" dirty="0">
                <a:solidFill>
                  <a:schemeClr val="bg1"/>
                </a:solidFill>
              </a:rPr>
              <a:t> ▶ </a:t>
            </a:r>
            <a:r>
              <a:rPr lang="ko-KR" altLang="en-US" sz="2400" b="1" u="sng" dirty="0">
                <a:solidFill>
                  <a:srgbClr val="FFFF00"/>
                </a:solidFill>
              </a:rPr>
              <a:t>건강 악화 </a:t>
            </a:r>
            <a:r>
              <a:rPr lang="ko-KR" altLang="en-US" sz="2400" dirty="0">
                <a:solidFill>
                  <a:schemeClr val="bg1"/>
                </a:solidFill>
              </a:rPr>
              <a:t>▶ </a:t>
            </a:r>
            <a:r>
              <a:rPr lang="ko-KR" altLang="en-US" sz="2400" b="1" u="sng" dirty="0">
                <a:solidFill>
                  <a:srgbClr val="FFFF00"/>
                </a:solidFill>
              </a:rPr>
              <a:t>건강</a:t>
            </a:r>
            <a:r>
              <a:rPr lang="ko-KR" altLang="en-US" sz="2400" dirty="0">
                <a:solidFill>
                  <a:schemeClr val="bg1"/>
                </a:solidFill>
              </a:rPr>
              <a:t>에 대한 </a:t>
            </a:r>
            <a:r>
              <a:rPr lang="ko-KR" altLang="en-US" sz="2400" b="1" u="sng" dirty="0">
                <a:solidFill>
                  <a:srgbClr val="FFFF00"/>
                </a:solidFill>
              </a:rPr>
              <a:t>니즈 </a:t>
            </a:r>
            <a:r>
              <a:rPr lang="ko-KR" altLang="en-US" sz="2400" b="1" i="0" u="sng" dirty="0">
                <a:solidFill>
                  <a:srgbClr val="FFFF00"/>
                </a:solidFill>
                <a:effectLst/>
                <a:latin typeface="-apple-system"/>
              </a:rPr>
              <a:t>↑</a:t>
            </a:r>
            <a:r>
              <a:rPr lang="en-US" altLang="ko-KR" sz="2400" dirty="0">
                <a:solidFill>
                  <a:schemeClr val="bg1"/>
                </a:solidFill>
                <a:latin typeface="-apple-system"/>
              </a:rPr>
              <a:t> </a:t>
            </a:r>
            <a:endParaRPr lang="en-US" altLang="ko-KR" sz="2400" b="1" u="sng" dirty="0">
              <a:solidFill>
                <a:srgbClr val="FFFF00"/>
              </a:solidFill>
            </a:endParaRPr>
          </a:p>
          <a:p>
            <a:r>
              <a:rPr lang="en-US" altLang="ko-KR" sz="800" dirty="0">
                <a:solidFill>
                  <a:srgbClr val="FFFF00"/>
                </a:solidFill>
              </a:rPr>
              <a:t>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	</a:t>
            </a:r>
            <a:r>
              <a:rPr lang="ko-KR" altLang="en-US" sz="2400" dirty="0">
                <a:solidFill>
                  <a:schemeClr val="bg1"/>
                </a:solidFill>
              </a:rPr>
              <a:t>각종 운동 프로그램들이 출시되었으나 </a:t>
            </a:r>
            <a:r>
              <a:rPr lang="ko-KR" altLang="en-US" sz="2400" b="1" u="sng" dirty="0">
                <a:solidFill>
                  <a:srgbClr val="FFFF00"/>
                </a:solidFill>
              </a:rPr>
              <a:t>웨이트 트레이닝</a:t>
            </a:r>
            <a:r>
              <a:rPr lang="ko-KR" altLang="en-US" sz="2400" dirty="0">
                <a:solidFill>
                  <a:schemeClr val="bg1"/>
                </a:solidFill>
              </a:rPr>
              <a:t>에</a:t>
            </a:r>
            <a:r>
              <a:rPr lang="ko-KR" altLang="en-US" sz="2400" dirty="0">
                <a:solidFill>
                  <a:srgbClr val="FFFF00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관한</a:t>
            </a:r>
            <a:r>
              <a:rPr lang="ko-KR" altLang="en-US" sz="2400" dirty="0">
                <a:solidFill>
                  <a:srgbClr val="FFFF00"/>
                </a:solidFill>
              </a:rPr>
              <a:t> </a:t>
            </a:r>
            <a:r>
              <a:rPr lang="ko-KR" altLang="en-US" sz="2400" b="1" u="sng" dirty="0">
                <a:solidFill>
                  <a:srgbClr val="FFFF00"/>
                </a:solidFill>
              </a:rPr>
              <a:t>프로그램</a:t>
            </a:r>
            <a:r>
              <a:rPr lang="ko-KR" altLang="en-US" sz="2400" dirty="0">
                <a:solidFill>
                  <a:schemeClr val="bg1"/>
                </a:solidFill>
              </a:rPr>
              <a:t>은</a:t>
            </a:r>
            <a:r>
              <a:rPr lang="ko-KR" altLang="en-US" sz="2400" dirty="0">
                <a:solidFill>
                  <a:srgbClr val="FFFF00"/>
                </a:solidFill>
              </a:rPr>
              <a:t> </a:t>
            </a:r>
            <a:r>
              <a:rPr lang="ko-KR" altLang="en-US" sz="2400" b="1" u="sng" dirty="0">
                <a:solidFill>
                  <a:srgbClr val="FFFF00"/>
                </a:solidFill>
              </a:rPr>
              <a:t>보편적이지 않음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4AA8D6D1-EB43-4DB9-B78A-FE5A14687684}"/>
              </a:ext>
            </a:extLst>
          </p:cNvPr>
          <p:cNvSpPr/>
          <p:nvPr/>
        </p:nvSpPr>
        <p:spPr>
          <a:xfrm rot="16200000">
            <a:off x="9419324" y="3298000"/>
            <a:ext cx="694374" cy="77297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8603D2-6239-4630-B91C-C35C5D638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304" y="992628"/>
            <a:ext cx="5107359" cy="31856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8CBB58A-1BA6-46CD-97FA-3C325AA59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304" y="3635606"/>
            <a:ext cx="5119270" cy="33001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09E6DF-14CD-476C-BDAD-138160AD4F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55" y="2334405"/>
            <a:ext cx="2705404" cy="3001384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E47D42D4-C9CF-4016-9642-6C86C06D838C}"/>
              </a:ext>
            </a:extLst>
          </p:cNvPr>
          <p:cNvSpPr/>
          <p:nvPr/>
        </p:nvSpPr>
        <p:spPr>
          <a:xfrm rot="16200000">
            <a:off x="3053020" y="3373304"/>
            <a:ext cx="694374" cy="77297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483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40DD87-E3EA-44DF-AB02-6497CCC9A9F7}"/>
              </a:ext>
            </a:extLst>
          </p:cNvPr>
          <p:cNvSpPr txBox="1"/>
          <p:nvPr/>
        </p:nvSpPr>
        <p:spPr>
          <a:xfrm>
            <a:off x="3016103" y="7722803"/>
            <a:ext cx="859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>
                <a:solidFill>
                  <a:srgbClr val="FFFF00"/>
                </a:solidFill>
              </a:rPr>
              <a:t>종합 테스트 시나리오서</a:t>
            </a:r>
            <a:r>
              <a:rPr lang="ko-KR" altLang="en-US" sz="2400" dirty="0">
                <a:solidFill>
                  <a:schemeClr val="bg1"/>
                </a:solidFill>
              </a:rPr>
              <a:t>를 통해 프로젝트에 대한  </a:t>
            </a:r>
            <a:r>
              <a:rPr lang="ko-KR" altLang="en-US" sz="2400" b="1" u="sng" dirty="0">
                <a:solidFill>
                  <a:srgbClr val="FFFF00"/>
                </a:solidFill>
              </a:rPr>
              <a:t>품질 관리</a:t>
            </a:r>
            <a:r>
              <a:rPr lang="ko-KR" altLang="en-US" sz="2400" dirty="0">
                <a:solidFill>
                  <a:schemeClr val="bg1"/>
                </a:solidFill>
              </a:rPr>
              <a:t>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F610C4-42DF-44C6-BECC-A30CC0BF30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307"/>
          <a:stretch/>
        </p:blipFill>
        <p:spPr>
          <a:xfrm>
            <a:off x="4239774" y="1991101"/>
            <a:ext cx="6150852" cy="5302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5CE788-DDFC-43B6-AB9A-D087479F6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91102"/>
            <a:ext cx="14630400" cy="5448467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890424CD-8CAF-4F32-95B5-198CC56C7BD1}"/>
              </a:ext>
            </a:extLst>
          </p:cNvPr>
          <p:cNvSpPr/>
          <p:nvPr/>
        </p:nvSpPr>
        <p:spPr>
          <a:xfrm>
            <a:off x="198000" y="176400"/>
            <a:ext cx="836994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프로젝트 관리 </a:t>
            </a:r>
            <a:r>
              <a:rPr lang="en-US" altLang="ko-KR" sz="437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&gt; </a:t>
            </a:r>
            <a:r>
              <a:rPr lang="ko-KR" altLang="en-US" sz="437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품질 관리</a:t>
            </a:r>
            <a:endParaRPr lang="en-US" altLang="ko-KR" sz="4370" dirty="0"/>
          </a:p>
        </p:txBody>
      </p:sp>
    </p:spTree>
    <p:extLst>
      <p:ext uri="{BB962C8B-B14F-4D97-AF65-F5344CB8AC3E}">
        <p14:creationId xmlns:p14="http://schemas.microsoft.com/office/powerpoint/2010/main" val="74919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049C6C2D-80DA-4DE1-8C4D-73984F09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8324FB12-E926-4475-B666-99830DDE6CE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72007" y="2925888"/>
            <a:ext cx="14318544" cy="796260"/>
          </a:xfrm>
        </p:spPr>
        <p:txBody>
          <a:bodyPr/>
          <a:lstStyle/>
          <a:p>
            <a:pPr algn="l"/>
            <a:r>
              <a:rPr lang="ko-KR" altLang="en-US" sz="7200" dirty="0">
                <a:solidFill>
                  <a:schemeClr val="bg1"/>
                </a:solidFill>
              </a:rPr>
              <a:t>기대효과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8267E76-73C2-4EF7-81E7-54A717FFEDB1}"/>
              </a:ext>
            </a:extLst>
          </p:cNvPr>
          <p:cNvCxnSpPr>
            <a:cxnSpLocks/>
          </p:cNvCxnSpPr>
          <p:nvPr/>
        </p:nvCxnSpPr>
        <p:spPr>
          <a:xfrm>
            <a:off x="283189" y="4012598"/>
            <a:ext cx="1413205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65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198000" y="176400"/>
            <a:ext cx="57343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기대 효과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48C77B69-B242-4730-8C69-CF0DF79835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369915"/>
              </p:ext>
            </p:extLst>
          </p:nvPr>
        </p:nvGraphicFramePr>
        <p:xfrm>
          <a:off x="338866" y="523586"/>
          <a:ext cx="13952668" cy="7535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0780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049C6C2D-80DA-4DE1-8C4D-73984F09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8324FB12-E926-4475-B666-99830DDE6CE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72007" y="2925888"/>
            <a:ext cx="14318544" cy="796260"/>
          </a:xfrm>
        </p:spPr>
        <p:txBody>
          <a:bodyPr/>
          <a:lstStyle/>
          <a:p>
            <a:pPr algn="l"/>
            <a:r>
              <a:rPr lang="ko-KR" altLang="en-US" sz="7200" dirty="0">
                <a:solidFill>
                  <a:schemeClr val="bg1"/>
                </a:solidFill>
              </a:rPr>
              <a:t>향후 발전 방향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8267E76-73C2-4EF7-81E7-54A717FFEDB1}"/>
              </a:ext>
            </a:extLst>
          </p:cNvPr>
          <p:cNvCxnSpPr>
            <a:cxnSpLocks/>
          </p:cNvCxnSpPr>
          <p:nvPr/>
        </p:nvCxnSpPr>
        <p:spPr>
          <a:xfrm>
            <a:off x="283189" y="4012598"/>
            <a:ext cx="1413205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029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1"/>
          <p:cNvSpPr/>
          <p:nvPr/>
        </p:nvSpPr>
        <p:spPr>
          <a:xfrm>
            <a:off x="7797690" y="11963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향후 발전 방향</a:t>
            </a:r>
            <a:endParaRPr lang="en-US" sz="4374" dirty="0"/>
          </a:p>
        </p:txBody>
      </p:sp>
      <p:sp>
        <p:nvSpPr>
          <p:cNvPr id="10" name="Text 6"/>
          <p:cNvSpPr/>
          <p:nvPr/>
        </p:nvSpPr>
        <p:spPr>
          <a:xfrm>
            <a:off x="6046112" y="2708315"/>
            <a:ext cx="8164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3200" dirty="0">
                <a:solidFill>
                  <a:srgbClr val="FFFF00"/>
                </a:solidFill>
              </a:rPr>
              <a:t>프로틴</a:t>
            </a:r>
            <a:r>
              <a:rPr lang="en-US" altLang="ko-KR" sz="3200" dirty="0">
                <a:solidFill>
                  <a:srgbClr val="FFFF00"/>
                </a:solidFill>
              </a:rPr>
              <a:t>, </a:t>
            </a:r>
            <a:r>
              <a:rPr lang="ko-KR" altLang="en-US" sz="3200" dirty="0">
                <a:solidFill>
                  <a:srgbClr val="FFFF00"/>
                </a:solidFill>
              </a:rPr>
              <a:t>닭가슴살</a:t>
            </a:r>
            <a:r>
              <a:rPr lang="en-US" altLang="ko-KR" sz="3200" dirty="0">
                <a:solidFill>
                  <a:srgbClr val="FFFF00"/>
                </a:solidFill>
              </a:rPr>
              <a:t> </a:t>
            </a:r>
            <a:r>
              <a:rPr lang="ko-KR" altLang="en-US" sz="3200" dirty="0">
                <a:solidFill>
                  <a:srgbClr val="FFFF00"/>
                </a:solidFill>
              </a:rPr>
              <a:t>등 식단 프로그램과 연동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15" name="Text 11"/>
          <p:cNvSpPr/>
          <p:nvPr/>
        </p:nvSpPr>
        <p:spPr>
          <a:xfrm>
            <a:off x="6046113" y="4210645"/>
            <a:ext cx="83970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3200" dirty="0">
                <a:solidFill>
                  <a:srgbClr val="FFFF00"/>
                </a:solidFill>
                <a:latin typeface="+mn-ea"/>
                <a:cs typeface="Prompt" pitchFamily="34" charset="-120"/>
              </a:rPr>
              <a:t>위치 연동 서비스를 통해 헬스장 정보 공유</a:t>
            </a:r>
            <a:endParaRPr lang="en-US" sz="3200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6046112" y="5712976"/>
            <a:ext cx="839708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3200" dirty="0">
                <a:solidFill>
                  <a:srgbClr val="FFFF00"/>
                </a:solidFill>
                <a:latin typeface="+mn-ea"/>
                <a:cs typeface="Prompt" pitchFamily="34" charset="-120"/>
              </a:rPr>
              <a:t>커뮤니티나 채팅방을 통한 화합의 장 마련</a:t>
            </a:r>
            <a:endParaRPr lang="en-US" sz="3200" dirty="0">
              <a:solidFill>
                <a:srgbClr val="FFFF00"/>
              </a:solidFill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D8DD2E5-9AE1-4742-8FDC-DB39321092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98" b="32418"/>
          <a:stretch/>
        </p:blipFill>
        <p:spPr>
          <a:xfrm>
            <a:off x="419548" y="250192"/>
            <a:ext cx="4464424" cy="528200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B32D727-F8CC-4B14-9F8D-5917A58461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98" b="60915"/>
          <a:stretch/>
        </p:blipFill>
        <p:spPr>
          <a:xfrm>
            <a:off x="419547" y="5092657"/>
            <a:ext cx="4464424" cy="293683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97BDE62-ED01-4364-9C81-004C94B916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418" r="59" b="19347"/>
          <a:stretch/>
        </p:blipFill>
        <p:spPr>
          <a:xfrm>
            <a:off x="419545" y="250192"/>
            <a:ext cx="4464427" cy="77817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A009A2C-99DB-4316-8009-7B3330814D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895" b="6144"/>
          <a:stretch/>
        </p:blipFill>
        <p:spPr>
          <a:xfrm>
            <a:off x="419548" y="252629"/>
            <a:ext cx="4464424" cy="7779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Text 6"/>
          <p:cNvSpPr/>
          <p:nvPr/>
        </p:nvSpPr>
        <p:spPr>
          <a:xfrm>
            <a:off x="7369304" y="2708315"/>
            <a:ext cx="660488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3200" dirty="0">
                <a:solidFill>
                  <a:srgbClr val="FFFF00"/>
                </a:solidFill>
              </a:rPr>
              <a:t>사람도 프로그램에 참여</a:t>
            </a:r>
            <a:r>
              <a:rPr lang="en-US" altLang="ko-KR" sz="3200" dirty="0">
                <a:solidFill>
                  <a:srgbClr val="FFFF00"/>
                </a:solidFill>
              </a:rPr>
              <a:t>(</a:t>
            </a:r>
            <a:r>
              <a:rPr lang="ko-KR" altLang="en-US" sz="3200" dirty="0">
                <a:solidFill>
                  <a:srgbClr val="FFFF00"/>
                </a:solidFill>
              </a:rPr>
              <a:t>인간 봇</a:t>
            </a:r>
            <a:r>
              <a:rPr lang="en-US" altLang="ko-KR" sz="3200" dirty="0">
                <a:solidFill>
                  <a:srgbClr val="FFFF00"/>
                </a:solidFill>
              </a:rPr>
              <a:t>)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15" name="Text 11"/>
          <p:cNvSpPr/>
          <p:nvPr/>
        </p:nvSpPr>
        <p:spPr>
          <a:xfrm>
            <a:off x="7369304" y="4210645"/>
            <a:ext cx="444121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3200" dirty="0">
                <a:solidFill>
                  <a:srgbClr val="FFFF00"/>
                </a:solidFill>
              </a:rPr>
              <a:t>앱으로 출시</a:t>
            </a:r>
            <a:endParaRPr lang="en-US" altLang="ko-KR" sz="3200" dirty="0">
              <a:solidFill>
                <a:srgbClr val="FFFF00"/>
              </a:solidFill>
            </a:endParaRPr>
          </a:p>
        </p:txBody>
      </p:sp>
      <p:sp>
        <p:nvSpPr>
          <p:cNvPr id="20" name="Text 16"/>
          <p:cNvSpPr/>
          <p:nvPr/>
        </p:nvSpPr>
        <p:spPr>
          <a:xfrm>
            <a:off x="7369304" y="5712976"/>
            <a:ext cx="444121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3200" dirty="0">
                <a:solidFill>
                  <a:srgbClr val="FFFF00"/>
                </a:solidFill>
                <a:latin typeface="+mn-ea"/>
                <a:cs typeface="Prompt" pitchFamily="34" charset="-120"/>
              </a:rPr>
              <a:t>웨어러블 기기 연동</a:t>
            </a:r>
            <a:endParaRPr lang="en-US" altLang="ko-KR" sz="3200" dirty="0">
              <a:solidFill>
                <a:srgbClr val="FFFF00"/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652A2EC-ECE2-417F-99F5-5915D026E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84" y="1543538"/>
            <a:ext cx="5900175" cy="532117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2AEF46F-833C-42E3-9B10-66906119A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85" y="1550055"/>
            <a:ext cx="5900174" cy="532117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2969687-BE3E-4127-B929-0F0456B9B0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503" r="11656" b="14537"/>
          <a:stretch/>
        </p:blipFill>
        <p:spPr>
          <a:xfrm>
            <a:off x="559325" y="1543538"/>
            <a:ext cx="6021091" cy="5418803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F15E5A27-E3B6-4A76-B17D-A4AE36A4D117}"/>
              </a:ext>
            </a:extLst>
          </p:cNvPr>
          <p:cNvSpPr/>
          <p:nvPr/>
        </p:nvSpPr>
        <p:spPr>
          <a:xfrm>
            <a:off x="7797690" y="11963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향후 발전 방향</a:t>
            </a: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58222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049C6C2D-80DA-4DE1-8C4D-73984F09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8324FB12-E926-4475-B666-99830DDE6CE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72007" y="2925888"/>
            <a:ext cx="14318544" cy="796260"/>
          </a:xfrm>
        </p:spPr>
        <p:txBody>
          <a:bodyPr/>
          <a:lstStyle/>
          <a:p>
            <a:pPr algn="l"/>
            <a:r>
              <a:rPr lang="en-US" altLang="ko-KR" sz="7200" dirty="0">
                <a:solidFill>
                  <a:schemeClr val="bg1"/>
                </a:solidFill>
              </a:rPr>
              <a:t>Q &amp; A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8267E76-73C2-4EF7-81E7-54A717FFEDB1}"/>
              </a:ext>
            </a:extLst>
          </p:cNvPr>
          <p:cNvCxnSpPr>
            <a:cxnSpLocks/>
          </p:cNvCxnSpPr>
          <p:nvPr/>
        </p:nvCxnSpPr>
        <p:spPr>
          <a:xfrm>
            <a:off x="283189" y="4012598"/>
            <a:ext cx="1413205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194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6046113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02129-CC20-4AF6-A359-7E043116737E}"/>
              </a:ext>
            </a:extLst>
          </p:cNvPr>
          <p:cNvSpPr txBox="1"/>
          <p:nvPr/>
        </p:nvSpPr>
        <p:spPr>
          <a:xfrm>
            <a:off x="5389581" y="2384354"/>
            <a:ext cx="75088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/>
                </a:solidFill>
              </a:rPr>
              <a:t>Q &amp; A</a:t>
            </a:r>
            <a:endParaRPr lang="ko-KR" altLang="en-US" sz="2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777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198000" y="176400"/>
            <a:ext cx="62207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개발 배경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&gt;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시장 분석</a:t>
            </a:r>
            <a:endParaRPr lang="en-US" sz="4374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6D746-1E84-4E21-AFBA-91F6B47F7231}"/>
              </a:ext>
            </a:extLst>
          </p:cNvPr>
          <p:cNvSpPr txBox="1"/>
          <p:nvPr/>
        </p:nvSpPr>
        <p:spPr>
          <a:xfrm>
            <a:off x="0" y="6834481"/>
            <a:ext cx="1463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	COVID-19</a:t>
            </a:r>
            <a:r>
              <a:rPr lang="ko-KR" altLang="en-US" sz="2400" dirty="0">
                <a:solidFill>
                  <a:schemeClr val="bg1"/>
                </a:solidFill>
              </a:rPr>
              <a:t>가 완화됨에 따라 헬스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b="1" u="sng" dirty="0">
                <a:solidFill>
                  <a:srgbClr val="FFFF00"/>
                </a:solidFill>
              </a:rPr>
              <a:t>웨이트 트레이닝</a:t>
            </a:r>
            <a:r>
              <a:rPr lang="ko-KR" altLang="en-US" sz="2400" dirty="0">
                <a:solidFill>
                  <a:schemeClr val="bg1"/>
                </a:solidFill>
              </a:rPr>
              <a:t>에</a:t>
            </a:r>
            <a:r>
              <a:rPr lang="ko-KR" altLang="en-US" sz="2400" dirty="0">
                <a:solidFill>
                  <a:srgbClr val="FFFF00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관한 </a:t>
            </a:r>
            <a:r>
              <a:rPr lang="ko-KR" altLang="en-US" sz="2400" b="1" u="sng" dirty="0">
                <a:solidFill>
                  <a:srgbClr val="FFFF00"/>
                </a:solidFill>
              </a:rPr>
              <a:t>관심도 </a:t>
            </a:r>
            <a:r>
              <a:rPr lang="ko-KR" altLang="en-US" sz="2400" b="1" i="0" u="sng" dirty="0">
                <a:solidFill>
                  <a:srgbClr val="FFFF00"/>
                </a:solidFill>
                <a:effectLst/>
                <a:latin typeface="-apple-system"/>
              </a:rPr>
              <a:t>↑</a:t>
            </a:r>
            <a:r>
              <a:rPr lang="en-US" altLang="ko-KR" sz="2400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▶ </a:t>
            </a:r>
            <a:r>
              <a:rPr lang="ko-KR" altLang="en-US" sz="2400" b="1" u="sng" dirty="0">
                <a:solidFill>
                  <a:srgbClr val="FFFF00"/>
                </a:solidFill>
              </a:rPr>
              <a:t>웨이트 초보자</a:t>
            </a:r>
            <a:r>
              <a:rPr lang="ko-KR" altLang="en-US" sz="2400" b="1" u="sng" dirty="0">
                <a:solidFill>
                  <a:schemeClr val="bg1"/>
                </a:solidFill>
              </a:rPr>
              <a:t> </a:t>
            </a:r>
            <a:r>
              <a:rPr lang="ko-KR" altLang="en-US" sz="2400" b="1" i="0" u="sng" dirty="0">
                <a:solidFill>
                  <a:srgbClr val="FFFF00"/>
                </a:solidFill>
                <a:effectLst/>
                <a:latin typeface="-apple-system"/>
              </a:rPr>
              <a:t>↑</a:t>
            </a:r>
            <a:endParaRPr lang="en-US" altLang="ko-KR" sz="2400" b="1" i="0" u="sng" dirty="0">
              <a:solidFill>
                <a:srgbClr val="FFFF00"/>
              </a:solidFill>
              <a:effectLst/>
              <a:latin typeface="-apple-system"/>
            </a:endParaRPr>
          </a:p>
          <a:p>
            <a:r>
              <a:rPr lang="en-US" altLang="ko-KR" sz="800" b="1" u="sng" dirty="0">
                <a:solidFill>
                  <a:srgbClr val="FFFF00"/>
                </a:solidFill>
              </a:rPr>
              <a:t>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	But </a:t>
            </a:r>
            <a:r>
              <a:rPr lang="ko-KR" altLang="en-US" sz="2400" dirty="0">
                <a:solidFill>
                  <a:schemeClr val="bg1"/>
                </a:solidFill>
              </a:rPr>
              <a:t> 초보자들을 위한 프로그램이 없어 </a:t>
            </a:r>
            <a:r>
              <a:rPr lang="ko-KR" altLang="en-US" sz="2400" b="1" u="sng" dirty="0">
                <a:solidFill>
                  <a:srgbClr val="FFFF00"/>
                </a:solidFill>
              </a:rPr>
              <a:t>잘못된 자세</a:t>
            </a:r>
            <a:r>
              <a:rPr lang="ko-KR" altLang="en-US" sz="2400" dirty="0">
                <a:solidFill>
                  <a:schemeClr val="bg1"/>
                </a:solidFill>
              </a:rPr>
              <a:t>로</a:t>
            </a:r>
            <a:r>
              <a:rPr lang="ko-KR" altLang="en-US" sz="2400" dirty="0">
                <a:solidFill>
                  <a:srgbClr val="FFFF00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인한</a:t>
            </a:r>
            <a:r>
              <a:rPr lang="ko-KR" altLang="en-US" sz="2400" dirty="0">
                <a:solidFill>
                  <a:srgbClr val="FFFF00"/>
                </a:solidFill>
              </a:rPr>
              <a:t> </a:t>
            </a:r>
            <a:r>
              <a:rPr lang="ko-KR" altLang="en-US" sz="2400" b="1" u="sng" dirty="0">
                <a:solidFill>
                  <a:srgbClr val="FFFF00"/>
                </a:solidFill>
              </a:rPr>
              <a:t>부상 위험도 </a:t>
            </a:r>
            <a:r>
              <a:rPr lang="ko-KR" altLang="en-US" sz="2400" b="1" i="0" u="sng" dirty="0">
                <a:solidFill>
                  <a:srgbClr val="FFFF00"/>
                </a:solidFill>
                <a:effectLst/>
                <a:latin typeface="-apple-system"/>
              </a:rPr>
              <a:t>↑</a:t>
            </a:r>
            <a:r>
              <a:rPr lang="ko-KR" altLang="en-US" sz="2400" b="1" u="sng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17B303-FF98-40BA-8DEA-55F3F54B4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52" y="2045642"/>
            <a:ext cx="5579522" cy="41383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62E306-82EF-446C-8EE0-6C5B8E68F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532" y="2045642"/>
            <a:ext cx="6590741" cy="4138316"/>
          </a:xfrm>
          <a:prstGeom prst="rect">
            <a:avLst/>
          </a:prstGeom>
        </p:spPr>
      </p:pic>
      <p:sp>
        <p:nvSpPr>
          <p:cNvPr id="11" name="폭발: 14pt 10">
            <a:extLst>
              <a:ext uri="{FF2B5EF4-FFF2-40B4-BE49-F238E27FC236}">
                <a16:creationId xmlns:a16="http://schemas.microsoft.com/office/drawing/2014/main" id="{38F35853-1067-4FA8-BF66-A4C82B380D25}"/>
              </a:ext>
            </a:extLst>
          </p:cNvPr>
          <p:cNvSpPr/>
          <p:nvPr/>
        </p:nvSpPr>
        <p:spPr>
          <a:xfrm>
            <a:off x="11463289" y="699247"/>
            <a:ext cx="2969111" cy="2259106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200" b="1" dirty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부상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BB28EF0-B18B-4F41-83FA-B5D3A880ED73}"/>
              </a:ext>
            </a:extLst>
          </p:cNvPr>
          <p:cNvSpPr/>
          <p:nvPr/>
        </p:nvSpPr>
        <p:spPr>
          <a:xfrm rot="16200000">
            <a:off x="4568890" y="4235399"/>
            <a:ext cx="2641847" cy="290459"/>
          </a:xfrm>
          <a:prstGeom prst="rightArrow">
            <a:avLst>
              <a:gd name="adj1" fmla="val 50000"/>
              <a:gd name="adj2" fmla="val 164814"/>
            </a:avLst>
          </a:prstGeom>
          <a:gradFill flip="none" rotWithShape="1">
            <a:gsLst>
              <a:gs pos="0">
                <a:srgbClr val="F6863B">
                  <a:shade val="30000"/>
                  <a:satMod val="115000"/>
                  <a:alpha val="0"/>
                </a:srgbClr>
              </a:gs>
              <a:gs pos="50000">
                <a:srgbClr val="F6863B">
                  <a:shade val="67500"/>
                  <a:satMod val="115000"/>
                </a:srgbClr>
              </a:gs>
              <a:gs pos="100000">
                <a:srgbClr val="F6863B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53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43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0C3005-ADF8-4FC9-8BCB-7D1FAE6D1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503" y="1502437"/>
            <a:ext cx="3351972" cy="45835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A96695-9094-435F-B961-A808C1A2C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23" y="1502437"/>
            <a:ext cx="3481059" cy="458352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474483-6AF4-4A69-BF6B-778AEF648EF2}"/>
              </a:ext>
            </a:extLst>
          </p:cNvPr>
          <p:cNvSpPr/>
          <p:nvPr/>
        </p:nvSpPr>
        <p:spPr>
          <a:xfrm>
            <a:off x="160723" y="345457"/>
            <a:ext cx="6993755" cy="7598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기존 프로그램의 </a:t>
            </a:r>
            <a:r>
              <a:rPr lang="ko-KR" altLang="en-US" sz="2400" b="1" dirty="0">
                <a:solidFill>
                  <a:srgbClr val="FF0000"/>
                </a:solidFill>
              </a:rPr>
              <a:t>아쉬운 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CD321E-A4E1-4B68-B96C-0E30C7E04453}"/>
              </a:ext>
            </a:extLst>
          </p:cNvPr>
          <p:cNvSpPr txBox="1"/>
          <p:nvPr/>
        </p:nvSpPr>
        <p:spPr>
          <a:xfrm>
            <a:off x="189201" y="6454827"/>
            <a:ext cx="70076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>
                <a:solidFill>
                  <a:srgbClr val="FFFF00"/>
                </a:solidFill>
              </a:rPr>
              <a:t>초보자</a:t>
            </a:r>
            <a:r>
              <a:rPr lang="ko-KR" altLang="en-US" sz="2400" dirty="0">
                <a:solidFill>
                  <a:schemeClr val="bg1"/>
                </a:solidFill>
              </a:rPr>
              <a:t>가 </a:t>
            </a:r>
            <a:r>
              <a:rPr lang="ko-KR" altLang="en-US" sz="2400" b="1" u="sng" dirty="0">
                <a:solidFill>
                  <a:srgbClr val="FFFF00"/>
                </a:solidFill>
              </a:rPr>
              <a:t>글자</a:t>
            </a:r>
            <a:r>
              <a:rPr lang="ko-KR" altLang="en-US" sz="2400" dirty="0">
                <a:solidFill>
                  <a:schemeClr val="bg1"/>
                </a:solidFill>
              </a:rPr>
              <a:t>만으로 운동을 </a:t>
            </a:r>
            <a:r>
              <a:rPr lang="ko-KR" altLang="en-US" sz="2400" b="1" u="sng" dirty="0">
                <a:solidFill>
                  <a:srgbClr val="FFFF00"/>
                </a:solidFill>
              </a:rPr>
              <a:t>손쉽게 이해</a:t>
            </a:r>
            <a:r>
              <a:rPr lang="ko-KR" altLang="en-US" sz="2400" dirty="0">
                <a:solidFill>
                  <a:schemeClr val="bg1"/>
                </a:solidFill>
              </a:rPr>
              <a:t>하기</a:t>
            </a:r>
            <a:r>
              <a:rPr lang="ko-KR" altLang="en-US" sz="2400" dirty="0">
                <a:solidFill>
                  <a:srgbClr val="FFFF00"/>
                </a:solidFill>
              </a:rPr>
              <a:t> </a:t>
            </a:r>
            <a:r>
              <a:rPr lang="ko-KR" altLang="en-US" sz="2400" b="1" u="sng" dirty="0">
                <a:solidFill>
                  <a:srgbClr val="FFFF00"/>
                </a:solidFill>
              </a:rPr>
              <a:t>힘듦</a:t>
            </a:r>
            <a:endParaRPr lang="en-US" altLang="ko-KR" sz="2400" b="1" u="sng" dirty="0">
              <a:solidFill>
                <a:srgbClr val="FFFF00"/>
              </a:solidFill>
            </a:endParaRPr>
          </a:p>
          <a:p>
            <a:endParaRPr lang="en-US" altLang="ko-KR" sz="800" b="1" u="sng" dirty="0">
              <a:solidFill>
                <a:srgbClr val="FFFF00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기존의 프로그램 ▶ </a:t>
            </a:r>
            <a:r>
              <a:rPr lang="en-US" altLang="ko-KR" sz="2400" dirty="0">
                <a:solidFill>
                  <a:schemeClr val="bg1"/>
                </a:solidFill>
              </a:rPr>
              <a:t>AI</a:t>
            </a:r>
            <a:r>
              <a:rPr lang="ko-KR" altLang="en-US" sz="2400" dirty="0">
                <a:solidFill>
                  <a:schemeClr val="bg1"/>
                </a:solidFill>
              </a:rPr>
              <a:t>에 의존한 </a:t>
            </a:r>
            <a:r>
              <a:rPr lang="ko-KR" altLang="en-US" sz="2400" b="1" u="sng" dirty="0">
                <a:solidFill>
                  <a:srgbClr val="FFFF00"/>
                </a:solidFill>
              </a:rPr>
              <a:t>신뢰성 낮은 정보</a:t>
            </a:r>
            <a:endParaRPr lang="en-US" altLang="ko-KR" sz="2400" b="1" u="sng" dirty="0">
              <a:solidFill>
                <a:srgbClr val="FFFF00"/>
              </a:solidFill>
            </a:endParaRPr>
          </a:p>
          <a:p>
            <a:endParaRPr lang="en-US" altLang="ko-KR" sz="800" dirty="0">
              <a:solidFill>
                <a:srgbClr val="FFFF00"/>
              </a:solidFill>
            </a:endParaRPr>
          </a:p>
          <a:p>
            <a:r>
              <a:rPr lang="ko-KR" altLang="en-US" sz="2400" b="1" u="sng" dirty="0">
                <a:solidFill>
                  <a:srgbClr val="FFFF00"/>
                </a:solidFill>
              </a:rPr>
              <a:t>정확한 자세</a:t>
            </a:r>
            <a:r>
              <a:rPr lang="ko-KR" altLang="en-US" sz="2400" dirty="0">
                <a:solidFill>
                  <a:schemeClr val="bg1"/>
                </a:solidFill>
              </a:rPr>
              <a:t>를</a:t>
            </a:r>
            <a:r>
              <a:rPr lang="ko-KR" altLang="en-US" sz="2400" dirty="0">
                <a:solidFill>
                  <a:srgbClr val="FFFF00"/>
                </a:solidFill>
              </a:rPr>
              <a:t> </a:t>
            </a:r>
            <a:r>
              <a:rPr lang="ko-KR" altLang="en-US" sz="2400" b="1" u="sng" dirty="0">
                <a:solidFill>
                  <a:srgbClr val="FFFF00"/>
                </a:solidFill>
              </a:rPr>
              <a:t>모르는 상태</a:t>
            </a:r>
            <a:r>
              <a:rPr lang="ko-KR" altLang="en-US" sz="2400" dirty="0">
                <a:solidFill>
                  <a:schemeClr val="bg1"/>
                </a:solidFill>
              </a:rPr>
              <a:t>에서 </a:t>
            </a:r>
            <a:r>
              <a:rPr lang="ko-KR" altLang="en-US" sz="2400" b="1" u="sng" dirty="0">
                <a:solidFill>
                  <a:srgbClr val="FFFF00"/>
                </a:solidFill>
              </a:rPr>
              <a:t>사용</a:t>
            </a:r>
            <a:r>
              <a:rPr lang="ko-KR" altLang="en-US" sz="2400" dirty="0">
                <a:solidFill>
                  <a:schemeClr val="bg1"/>
                </a:solidFill>
              </a:rPr>
              <a:t>이</a:t>
            </a:r>
            <a:r>
              <a:rPr lang="ko-KR" altLang="en-US" sz="2400" dirty="0">
                <a:solidFill>
                  <a:srgbClr val="FFFF00"/>
                </a:solidFill>
              </a:rPr>
              <a:t> </a:t>
            </a:r>
            <a:r>
              <a:rPr lang="ko-KR" altLang="en-US" sz="2400" b="1" u="sng" dirty="0">
                <a:solidFill>
                  <a:srgbClr val="FFFF00"/>
                </a:solidFill>
              </a:rPr>
              <a:t>힘듦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6FA879-F2AC-4511-9A65-20EFA69F2E5D}"/>
              </a:ext>
            </a:extLst>
          </p:cNvPr>
          <p:cNvSpPr txBox="1"/>
          <p:nvPr/>
        </p:nvSpPr>
        <p:spPr>
          <a:xfrm>
            <a:off x="7442281" y="6455804"/>
            <a:ext cx="73064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>
                <a:solidFill>
                  <a:srgbClr val="FFFF00"/>
                </a:solidFill>
              </a:rPr>
              <a:t>사진</a:t>
            </a:r>
            <a:r>
              <a:rPr lang="ko-KR" altLang="en-US" sz="2400" dirty="0">
                <a:solidFill>
                  <a:schemeClr val="bg1"/>
                </a:solidFill>
              </a:rPr>
              <a:t> 및 </a:t>
            </a:r>
            <a:r>
              <a:rPr lang="ko-KR" altLang="en-US" sz="2400" b="1" u="sng" dirty="0">
                <a:solidFill>
                  <a:srgbClr val="FFFF00"/>
                </a:solidFill>
              </a:rPr>
              <a:t>동영상</a:t>
            </a:r>
            <a:r>
              <a:rPr lang="ko-KR" altLang="en-US" sz="2400" dirty="0">
                <a:solidFill>
                  <a:schemeClr val="bg1"/>
                </a:solidFill>
              </a:rPr>
              <a:t>으로 </a:t>
            </a:r>
            <a:r>
              <a:rPr lang="ko-KR" altLang="en-US" sz="2400" b="1" u="sng" dirty="0">
                <a:solidFill>
                  <a:srgbClr val="FFFF00"/>
                </a:solidFill>
              </a:rPr>
              <a:t>손쉬운 이해 </a:t>
            </a:r>
            <a:r>
              <a:rPr lang="ko-KR" altLang="en-US" sz="2400" dirty="0">
                <a:solidFill>
                  <a:schemeClr val="bg1"/>
                </a:solidFill>
              </a:rPr>
              <a:t>가능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E-Health</a:t>
            </a:r>
            <a:r>
              <a:rPr lang="ko-KR" altLang="en-US" sz="2400" dirty="0">
                <a:solidFill>
                  <a:schemeClr val="bg1"/>
                </a:solidFill>
              </a:rPr>
              <a:t> ▶ </a:t>
            </a:r>
            <a:r>
              <a:rPr lang="ko-KR" altLang="en-US" sz="2400" b="1" u="sng" dirty="0">
                <a:solidFill>
                  <a:srgbClr val="FFFF00"/>
                </a:solidFill>
              </a:rPr>
              <a:t>신뢰성 높은</a:t>
            </a:r>
            <a:r>
              <a:rPr lang="ko-KR" altLang="en-US" sz="2400" dirty="0">
                <a:solidFill>
                  <a:schemeClr val="bg1"/>
                </a:solidFill>
              </a:rPr>
              <a:t> 데이터 </a:t>
            </a:r>
            <a:r>
              <a:rPr lang="ko-KR" altLang="en-US" sz="2400" b="1" u="sng" dirty="0">
                <a:solidFill>
                  <a:srgbClr val="FFFF00"/>
                </a:solidFill>
              </a:rPr>
              <a:t>크롤링 및 </a:t>
            </a:r>
            <a:r>
              <a:rPr lang="en-US" altLang="ko-KR" sz="2400" b="1" u="sng" dirty="0">
                <a:solidFill>
                  <a:srgbClr val="FFFF00"/>
                </a:solidFill>
              </a:rPr>
              <a:t>DB </a:t>
            </a:r>
            <a:r>
              <a:rPr lang="ko-KR" altLang="en-US" sz="2400" b="1" u="sng" dirty="0">
                <a:solidFill>
                  <a:srgbClr val="FFFF00"/>
                </a:solidFill>
              </a:rPr>
              <a:t>활용</a:t>
            </a:r>
            <a:endParaRPr lang="en-US" altLang="ko-KR" sz="2400" b="1" u="sng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운동 상세 정보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동영상을 통해 </a:t>
            </a:r>
            <a:r>
              <a:rPr lang="ko-KR" altLang="en-US" sz="2400" b="1" u="sng" dirty="0">
                <a:solidFill>
                  <a:srgbClr val="FFFF00"/>
                </a:solidFill>
              </a:rPr>
              <a:t>정확한 자세 습득</a:t>
            </a:r>
            <a:r>
              <a:rPr lang="ko-KR" altLang="en-US" sz="2400" dirty="0">
                <a:solidFill>
                  <a:schemeClr val="bg1"/>
                </a:solidFill>
              </a:rPr>
              <a:t> 가능</a:t>
            </a:r>
            <a:endParaRPr lang="en-US" altLang="ko-KR" sz="2400" dirty="0">
              <a:solidFill>
                <a:srgbClr val="FFFF00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7B27CFF-46C2-4A09-87DF-F8A11A3E0DF0}"/>
              </a:ext>
            </a:extLst>
          </p:cNvPr>
          <p:cNvCxnSpPr>
            <a:cxnSpLocks/>
          </p:cNvCxnSpPr>
          <p:nvPr/>
        </p:nvCxnSpPr>
        <p:spPr>
          <a:xfrm>
            <a:off x="7315200" y="0"/>
            <a:ext cx="84052" cy="821817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E30182-CD41-4277-9885-2CAFC50F5B98}"/>
              </a:ext>
            </a:extLst>
          </p:cNvPr>
          <p:cNvSpPr/>
          <p:nvPr/>
        </p:nvSpPr>
        <p:spPr>
          <a:xfrm>
            <a:off x="7541111" y="345457"/>
            <a:ext cx="6928566" cy="7598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E-HEALTH</a:t>
            </a:r>
            <a:r>
              <a:rPr lang="ko-KR" altLang="en-US" sz="2400" b="1" dirty="0"/>
              <a:t>의 </a:t>
            </a:r>
            <a:r>
              <a:rPr lang="ko-KR" altLang="en-US" sz="2400" b="1" dirty="0">
                <a:solidFill>
                  <a:srgbClr val="0070C0"/>
                </a:solidFill>
              </a:rPr>
              <a:t>진일보한 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08DA62-64B8-4BB7-B84C-F08FF42B6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111" y="1502436"/>
            <a:ext cx="6928564" cy="45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53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198000" y="176400"/>
            <a:ext cx="103493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개발 배경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&gt;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최근 기술 동향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1D3A65-D382-4EE5-A8DE-D6A2B2376EC3}"/>
              </a:ext>
            </a:extLst>
          </p:cNvPr>
          <p:cNvSpPr txBox="1"/>
          <p:nvPr/>
        </p:nvSpPr>
        <p:spPr>
          <a:xfrm>
            <a:off x="3682075" y="7007605"/>
            <a:ext cx="7669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최근 특정 영역에 특화된 </a:t>
            </a:r>
            <a:r>
              <a:rPr lang="en-US" altLang="ko-KR" sz="2400" b="1" u="sng" dirty="0">
                <a:solidFill>
                  <a:srgbClr val="FFFF00"/>
                </a:solidFill>
              </a:rPr>
              <a:t>sLM</a:t>
            </a:r>
            <a:r>
              <a:rPr lang="ko-KR" altLang="en-US" sz="2400" dirty="0">
                <a:solidFill>
                  <a:schemeClr val="bg1"/>
                </a:solidFill>
              </a:rPr>
              <a:t>이 </a:t>
            </a:r>
            <a:r>
              <a:rPr lang="ko-KR" altLang="en-US" sz="2400" b="1" u="sng" dirty="0">
                <a:solidFill>
                  <a:srgbClr val="FFFF00"/>
                </a:solidFill>
              </a:rPr>
              <a:t>급부상</a:t>
            </a:r>
            <a:r>
              <a:rPr lang="ko-KR" altLang="en-US" sz="2400" dirty="0">
                <a:solidFill>
                  <a:schemeClr val="bg1"/>
                </a:solidFill>
              </a:rPr>
              <a:t>함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▼</a:t>
            </a:r>
            <a:endParaRPr lang="en-US" altLang="ko-KR" sz="24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-apple-system"/>
              </a:rPr>
              <a:t>Chat-bot </a:t>
            </a:r>
            <a:r>
              <a:rPr lang="ko-KR" altLang="en-US" sz="2400" dirty="0">
                <a:solidFill>
                  <a:schemeClr val="bg1"/>
                </a:solidFill>
                <a:latin typeface="-apple-system"/>
              </a:rPr>
              <a:t>서버의 </a:t>
            </a:r>
            <a:r>
              <a:rPr lang="en-US" altLang="ko-KR" sz="2400" b="1" u="sng" dirty="0">
                <a:solidFill>
                  <a:srgbClr val="FFFF00"/>
                </a:solidFill>
                <a:latin typeface="-apple-system"/>
              </a:rPr>
              <a:t>SQL</a:t>
            </a:r>
            <a:r>
              <a:rPr lang="ko-KR" altLang="en-US" sz="2400" b="1" u="sng" dirty="0">
                <a:solidFill>
                  <a:srgbClr val="FFFF00"/>
                </a:solidFill>
                <a:latin typeface="-apple-system"/>
              </a:rPr>
              <a:t>문</a:t>
            </a:r>
            <a:r>
              <a:rPr lang="ko-KR" altLang="en-US" sz="2400" dirty="0">
                <a:solidFill>
                  <a:schemeClr val="bg1"/>
                </a:solidFill>
                <a:latin typeface="-apple-system"/>
              </a:rPr>
              <a:t>을 </a:t>
            </a:r>
            <a:r>
              <a:rPr lang="ko-KR" altLang="en-US" sz="2400" b="1" u="sng" dirty="0">
                <a:solidFill>
                  <a:srgbClr val="FFFF00"/>
                </a:solidFill>
                <a:latin typeface="-apple-system"/>
              </a:rPr>
              <a:t>작성</a:t>
            </a:r>
            <a:r>
              <a:rPr lang="ko-KR" altLang="en-US" sz="2400" dirty="0">
                <a:solidFill>
                  <a:schemeClr val="bg1"/>
                </a:solidFill>
                <a:latin typeface="-apple-system"/>
              </a:rPr>
              <a:t>하는 부분에 </a:t>
            </a:r>
            <a:r>
              <a:rPr lang="ko-KR" altLang="en-US" sz="2400" b="1" u="sng" dirty="0">
                <a:solidFill>
                  <a:srgbClr val="FFFF00"/>
                </a:solidFill>
                <a:latin typeface="-apple-system"/>
              </a:rPr>
              <a:t>활용</a:t>
            </a:r>
            <a:r>
              <a:rPr lang="ko-KR" altLang="en-US" sz="2400" dirty="0">
                <a:solidFill>
                  <a:schemeClr val="bg1"/>
                </a:solidFill>
                <a:latin typeface="-apple-system"/>
              </a:rPr>
              <a:t>하기로 함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D3A72F-9462-4ACC-8DAB-FADE87EF6957}"/>
              </a:ext>
            </a:extLst>
          </p:cNvPr>
          <p:cNvSpPr/>
          <p:nvPr/>
        </p:nvSpPr>
        <p:spPr>
          <a:xfrm>
            <a:off x="899895" y="966512"/>
            <a:ext cx="12830610" cy="57553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AC5672-A6B5-494D-AEEB-80D4D20AD266}"/>
              </a:ext>
            </a:extLst>
          </p:cNvPr>
          <p:cNvSpPr/>
          <p:nvPr/>
        </p:nvSpPr>
        <p:spPr>
          <a:xfrm>
            <a:off x="1283654" y="1863501"/>
            <a:ext cx="3138179" cy="1068327"/>
          </a:xfrm>
          <a:prstGeom prst="rect">
            <a:avLst/>
          </a:prstGeom>
          <a:solidFill>
            <a:srgbClr val="008D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LLM</a:t>
            </a:r>
            <a:endParaRPr lang="ko-KR" altLang="en-US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0F0FF-9389-4BF1-9888-568DB0212D3F}"/>
              </a:ext>
            </a:extLst>
          </p:cNvPr>
          <p:cNvSpPr txBox="1"/>
          <p:nvPr/>
        </p:nvSpPr>
        <p:spPr>
          <a:xfrm>
            <a:off x="1405942" y="2892457"/>
            <a:ext cx="2893602" cy="41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Large Language Model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005AFB-B0ED-4406-BB63-0C9207296C9D}"/>
              </a:ext>
            </a:extLst>
          </p:cNvPr>
          <p:cNvSpPr/>
          <p:nvPr/>
        </p:nvSpPr>
        <p:spPr>
          <a:xfrm>
            <a:off x="10218639" y="1863501"/>
            <a:ext cx="3138179" cy="1068327"/>
          </a:xfrm>
          <a:prstGeom prst="rect">
            <a:avLst/>
          </a:prstGeom>
          <a:solidFill>
            <a:srgbClr val="008D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sLM</a:t>
            </a:r>
            <a:endParaRPr lang="ko-KR" altLang="en-US"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AF4937-475C-457E-B24A-BE83F53C685D}"/>
              </a:ext>
            </a:extLst>
          </p:cNvPr>
          <p:cNvSpPr txBox="1"/>
          <p:nvPr/>
        </p:nvSpPr>
        <p:spPr>
          <a:xfrm>
            <a:off x="10369264" y="2871779"/>
            <a:ext cx="2893602" cy="41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Small Language Model</a:t>
            </a:r>
            <a:endParaRPr lang="ko-KR" altLang="en-US" sz="20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7F8E2-B842-4B4C-80DA-0577C15213DE}"/>
              </a:ext>
            </a:extLst>
          </p:cNvPr>
          <p:cNvSpPr txBox="1"/>
          <p:nvPr/>
        </p:nvSpPr>
        <p:spPr>
          <a:xfrm>
            <a:off x="6885472" y="2073140"/>
            <a:ext cx="859457" cy="85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VS</a:t>
            </a:r>
            <a:endParaRPr lang="ko-KR" altLang="en-US" sz="4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81E7C8-9885-4355-86D9-EF504B163776}"/>
              </a:ext>
            </a:extLst>
          </p:cNvPr>
          <p:cNvSpPr/>
          <p:nvPr/>
        </p:nvSpPr>
        <p:spPr>
          <a:xfrm>
            <a:off x="3574442" y="966512"/>
            <a:ext cx="7884872" cy="783911"/>
          </a:xfrm>
          <a:prstGeom prst="rect">
            <a:avLst/>
          </a:prstGeom>
          <a:solidFill>
            <a:srgbClr val="DED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Large </a:t>
            </a:r>
            <a:r>
              <a:rPr lang="ko-KR" altLang="en-US" sz="3200" b="1" dirty="0">
                <a:solidFill>
                  <a:schemeClr val="tx1"/>
                </a:solidFill>
              </a:rPr>
              <a:t>범용 </a:t>
            </a:r>
            <a:r>
              <a:rPr lang="en-US" altLang="ko-KR" sz="3200" b="1" dirty="0">
                <a:solidFill>
                  <a:schemeClr val="tx1"/>
                </a:solidFill>
              </a:rPr>
              <a:t>LM  vs  Small </a:t>
            </a:r>
            <a:r>
              <a:rPr lang="ko-KR" altLang="en-US" sz="3200" b="1" dirty="0">
                <a:solidFill>
                  <a:schemeClr val="tx1"/>
                </a:solidFill>
              </a:rPr>
              <a:t>특화 </a:t>
            </a:r>
            <a:r>
              <a:rPr lang="en-US" altLang="ko-KR" sz="3200" b="1" dirty="0">
                <a:solidFill>
                  <a:schemeClr val="tx1"/>
                </a:solidFill>
              </a:rPr>
              <a:t>LM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E908F3-C7AF-45EF-B863-44C7222F2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35" y="3286407"/>
            <a:ext cx="12829770" cy="3654875"/>
          </a:xfrm>
          <a:prstGeom prst="rect">
            <a:avLst/>
          </a:pr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82160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1" name="Shape 0">
            <a:extLst>
              <a:ext uri="{FF2B5EF4-FFF2-40B4-BE49-F238E27FC236}">
                <a16:creationId xmlns:a16="http://schemas.microsoft.com/office/drawing/2014/main" id="{E7F8D0F8-D602-4D06-A73F-3B5EA165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51395C-B627-44DB-8D7A-204BC27BD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609" y="1335015"/>
            <a:ext cx="9197791" cy="48183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852EF9-ACFB-4704-897D-A5C16C843CFB}"/>
              </a:ext>
            </a:extLst>
          </p:cNvPr>
          <p:cNvSpPr txBox="1"/>
          <p:nvPr/>
        </p:nvSpPr>
        <p:spPr>
          <a:xfrm>
            <a:off x="2140526" y="6401748"/>
            <a:ext cx="103493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최근 </a:t>
            </a:r>
            <a:r>
              <a:rPr lang="ko-KR" altLang="en-US" sz="2400" b="1" u="sng" dirty="0">
                <a:solidFill>
                  <a:srgbClr val="FFFF00"/>
                </a:solidFill>
              </a:rPr>
              <a:t>프롬프트 엔지니어링의 위상</a:t>
            </a:r>
            <a:r>
              <a:rPr lang="ko-KR" altLang="en-US" sz="2400" dirty="0">
                <a:solidFill>
                  <a:schemeClr val="bg1"/>
                </a:solidFill>
              </a:rPr>
              <a:t>이 </a:t>
            </a:r>
            <a:r>
              <a:rPr lang="ko-KR" altLang="en-US" sz="2400" b="1" i="0" u="sng" dirty="0">
                <a:solidFill>
                  <a:srgbClr val="FFFF00"/>
                </a:solidFill>
                <a:effectLst/>
                <a:latin typeface="-apple-system"/>
              </a:rPr>
              <a:t>↑</a:t>
            </a:r>
            <a:r>
              <a:rPr lang="ko-KR" altLang="en-US" sz="2400" b="0" i="0" dirty="0">
                <a:solidFill>
                  <a:srgbClr val="FFFF00"/>
                </a:solidFill>
                <a:effectLst/>
                <a:latin typeface="-apple-system"/>
              </a:rPr>
              <a:t> </a:t>
            </a:r>
            <a:endParaRPr lang="en-US" altLang="ko-KR" sz="2400" b="0" i="0" dirty="0">
              <a:solidFill>
                <a:srgbClr val="FFFF00"/>
              </a:solidFill>
              <a:effectLst/>
              <a:latin typeface="-apple-system"/>
            </a:endParaRPr>
          </a:p>
          <a:p>
            <a:r>
              <a:rPr lang="en-US" altLang="ko-KR" sz="800" dirty="0">
                <a:solidFill>
                  <a:srgbClr val="FFFF00"/>
                </a:solidFill>
                <a:latin typeface="-apple-system"/>
              </a:rPr>
              <a:t> </a:t>
            </a:r>
            <a:endParaRPr lang="en-US" altLang="ko-KR" sz="800" b="0" i="0" dirty="0">
              <a:solidFill>
                <a:srgbClr val="FFFF00"/>
              </a:solidFill>
              <a:effectLst/>
              <a:latin typeface="-apple-system"/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파인 튜닝 보다 좀 더 </a:t>
            </a:r>
            <a:r>
              <a:rPr lang="ko-KR" altLang="en-US" sz="2400" b="1" u="sng" dirty="0">
                <a:solidFill>
                  <a:srgbClr val="FFFF00"/>
                </a:solidFill>
              </a:rPr>
              <a:t>간편</a:t>
            </a:r>
            <a:r>
              <a:rPr lang="ko-KR" altLang="en-US" sz="2400" dirty="0">
                <a:solidFill>
                  <a:schemeClr val="bg1"/>
                </a:solidFill>
              </a:rPr>
              <a:t>하지만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r>
              <a:rPr lang="ko-KR" altLang="en-US" sz="2400" dirty="0">
                <a:solidFill>
                  <a:schemeClr val="bg1"/>
                </a:solidFill>
              </a:rPr>
              <a:t> 잘 활용한다면 </a:t>
            </a:r>
            <a:r>
              <a:rPr lang="ko-KR" altLang="en-US" sz="2400" b="1" u="sng" dirty="0">
                <a:solidFill>
                  <a:srgbClr val="FFFF00"/>
                </a:solidFill>
              </a:rPr>
              <a:t>성능 상향</a:t>
            </a:r>
            <a:r>
              <a:rPr lang="ko-KR" altLang="en-US" sz="2400" dirty="0">
                <a:solidFill>
                  <a:schemeClr val="bg1"/>
                </a:solidFill>
              </a:rPr>
              <a:t>의</a:t>
            </a:r>
            <a:r>
              <a:rPr lang="ko-KR" altLang="en-US" sz="2400" dirty="0">
                <a:solidFill>
                  <a:srgbClr val="FFFF00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큰 </a:t>
            </a:r>
            <a:r>
              <a:rPr lang="ko-KR" altLang="en-US" sz="2400" b="1" u="sng" dirty="0">
                <a:solidFill>
                  <a:srgbClr val="FFFF00"/>
                </a:solidFill>
              </a:rPr>
              <a:t>격차</a:t>
            </a:r>
            <a:r>
              <a:rPr lang="ko-KR" altLang="en-US" sz="2400" dirty="0">
                <a:solidFill>
                  <a:schemeClr val="bg1"/>
                </a:solidFill>
              </a:rPr>
              <a:t>는</a:t>
            </a:r>
            <a:r>
              <a:rPr lang="ko-KR" altLang="en-US" sz="2400" dirty="0">
                <a:solidFill>
                  <a:srgbClr val="FFFF00"/>
                </a:solidFill>
              </a:rPr>
              <a:t> </a:t>
            </a:r>
            <a:r>
              <a:rPr lang="ko-KR" altLang="en-US" sz="2400" b="1" u="sng" dirty="0">
                <a:solidFill>
                  <a:srgbClr val="FFFF00"/>
                </a:solidFill>
              </a:rPr>
              <a:t>없음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▼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</a:t>
            </a:r>
          </a:p>
          <a:p>
            <a:r>
              <a:rPr lang="ko-KR" altLang="en-US" sz="2400" b="1" u="sng" dirty="0">
                <a:solidFill>
                  <a:srgbClr val="FFFF00"/>
                </a:solidFill>
              </a:rPr>
              <a:t>프롬프트 엔지니어링</a:t>
            </a:r>
            <a:r>
              <a:rPr lang="ko-KR" altLang="en-US" sz="2400" dirty="0">
                <a:solidFill>
                  <a:schemeClr val="bg1"/>
                </a:solidFill>
              </a:rPr>
              <a:t>을 통해 </a:t>
            </a:r>
            <a:r>
              <a:rPr lang="en-US" altLang="ko-KR" sz="2400" dirty="0">
                <a:solidFill>
                  <a:schemeClr val="bg1"/>
                </a:solidFill>
              </a:rPr>
              <a:t>OPEN AI</a:t>
            </a:r>
            <a:r>
              <a:rPr lang="ko-KR" altLang="en-US" sz="2400" dirty="0">
                <a:solidFill>
                  <a:schemeClr val="bg1"/>
                </a:solidFill>
              </a:rPr>
              <a:t>의 </a:t>
            </a:r>
            <a:r>
              <a:rPr lang="en-US" altLang="ko-KR" sz="2400" b="1" u="sng" dirty="0">
                <a:solidFill>
                  <a:srgbClr val="FFFF00"/>
                </a:solidFill>
              </a:rPr>
              <a:t>GPT</a:t>
            </a:r>
            <a:r>
              <a:rPr lang="ko-KR" altLang="en-US" sz="2400" dirty="0">
                <a:solidFill>
                  <a:schemeClr val="bg1"/>
                </a:solidFill>
              </a:rPr>
              <a:t>를 </a:t>
            </a:r>
            <a:r>
              <a:rPr lang="en-US" altLang="ko-KR" sz="2400" b="1" u="sng" dirty="0">
                <a:solidFill>
                  <a:srgbClr val="FFFF00"/>
                </a:solidFill>
              </a:rPr>
              <a:t>sLM</a:t>
            </a:r>
            <a:r>
              <a:rPr lang="ko-KR" altLang="en-US" sz="2400" b="1" u="sng" dirty="0">
                <a:solidFill>
                  <a:srgbClr val="FFFF00"/>
                </a:solidFill>
              </a:rPr>
              <a:t>화</a:t>
            </a:r>
            <a:r>
              <a:rPr lang="ko-KR" altLang="en-US" sz="2400" dirty="0">
                <a:solidFill>
                  <a:schemeClr val="bg1"/>
                </a:solidFill>
              </a:rPr>
              <a:t> 하여 사용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513330C8-EC1E-4AA1-96CE-3E4A4E2D78C9}"/>
              </a:ext>
            </a:extLst>
          </p:cNvPr>
          <p:cNvSpPr/>
          <p:nvPr/>
        </p:nvSpPr>
        <p:spPr>
          <a:xfrm>
            <a:off x="198000" y="176400"/>
            <a:ext cx="103493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개발 배경 </a:t>
            </a:r>
            <a:r>
              <a:rPr lang="en-US" altLang="ko-KR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&gt; </a:t>
            </a:r>
            <a:r>
              <a:rPr lang="ko-KR" alt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최근 기술 동향</a:t>
            </a:r>
            <a:endParaRPr lang="en-US" altLang="ko-KR" sz="4374" dirty="0">
              <a:solidFill>
                <a:srgbClr val="C6BFEE"/>
              </a:solidFill>
              <a:latin typeface="Prompt" pitchFamily="34" charset="0"/>
              <a:ea typeface="Prompt" pitchFamily="34" charset="-122"/>
              <a:cs typeface="Prompt" pitchFamily="34" charset="-12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9BE1C06-4893-4720-AEF9-036DAFCFF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893303"/>
              </p:ext>
            </p:extLst>
          </p:nvPr>
        </p:nvGraphicFramePr>
        <p:xfrm>
          <a:off x="-1625" y="1458284"/>
          <a:ext cx="5375320" cy="4535408"/>
        </p:xfrm>
        <a:graphic>
          <a:graphicData uri="http://schemas.openxmlformats.org/drawingml/2006/table">
            <a:tbl>
              <a:tblPr firstRow="1" bandRow="1"/>
              <a:tblGrid>
                <a:gridCol w="179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2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26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B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10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10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10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10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10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10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10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프롬프트 엔지니어링</a:t>
                      </a:r>
                    </a:p>
                  </a:txBody>
                  <a:tcPr>
                    <a:lnL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B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300" dirty="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300" dirty="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300" dirty="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300" dirty="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300" dirty="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300" dirty="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파인 튜닝</a:t>
                      </a:r>
                    </a:p>
                  </a:txBody>
                  <a:tcPr>
                    <a:lnL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B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09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5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5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5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7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7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b="1" dirty="0">
                          <a:solidFill>
                            <a:srgbClr val="8C8C8C"/>
                          </a:solidFill>
                        </a:rPr>
                        <a:t>학습기간</a:t>
                      </a:r>
                    </a:p>
                  </a:txBody>
                  <a:tcPr>
                    <a:lnL w="1270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rgbClr val="8C8C8C"/>
                          </a:solidFill>
                        </a:rPr>
                        <a:t>필요 없음</a:t>
                      </a:r>
                    </a:p>
                  </a:txBody>
                  <a:tcPr>
                    <a:lnL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b="1" dirty="0">
                          <a:solidFill>
                            <a:srgbClr val="8C8C8C"/>
                          </a:solidFill>
                        </a:rPr>
                        <a:t>대개 몇 분 </a:t>
                      </a:r>
                      <a:r>
                        <a:rPr lang="en-US" altLang="ko-KR" b="1" dirty="0">
                          <a:solidFill>
                            <a:srgbClr val="8C8C8C"/>
                          </a:solidFill>
                        </a:rPr>
                        <a:t>~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b="1" dirty="0">
                          <a:solidFill>
                            <a:srgbClr val="8C8C8C"/>
                          </a:solidFill>
                        </a:rPr>
                        <a:t> 몇 시간 후 추가작업</a:t>
                      </a:r>
                    </a:p>
                  </a:txBody>
                  <a:tcPr>
                    <a:lnL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09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rgbClr val="8C8C8C"/>
                          </a:solidFill>
                        </a:rPr>
                        <a:t>비용</a:t>
                      </a:r>
                    </a:p>
                  </a:txBody>
                  <a:tcPr>
                    <a:lnL w="1270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b="1" dirty="0">
                          <a:solidFill>
                            <a:srgbClr val="8C8C8C"/>
                          </a:solidFill>
                        </a:rPr>
                        <a:t>비교적 적게 듦</a:t>
                      </a:r>
                    </a:p>
                  </a:txBody>
                  <a:tcPr>
                    <a:lnL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2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rgbClr val="8C8C8C"/>
                          </a:solidFill>
                        </a:rPr>
                        <a:t>저장 메모리 확보 등 비용이 많이 듦</a:t>
                      </a:r>
                    </a:p>
                  </a:txBody>
                  <a:tcPr>
                    <a:lnL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09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1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1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1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1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1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1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1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rgbClr val="8C8C8C"/>
                          </a:solidFill>
                        </a:rPr>
                        <a:t>필요한 머신러닝 전문성</a:t>
                      </a:r>
                    </a:p>
                  </a:txBody>
                  <a:tcPr>
                    <a:lnL w="1270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900" b="1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rgbClr val="8C8C8C"/>
                          </a:solidFill>
                        </a:rPr>
                        <a:t>낮음</a:t>
                      </a:r>
                    </a:p>
                  </a:txBody>
                  <a:tcPr>
                    <a:lnL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9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9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900" b="1" dirty="0">
                        <a:solidFill>
                          <a:srgbClr val="8C8C8C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b="1" dirty="0">
                          <a:solidFill>
                            <a:srgbClr val="8C8C8C"/>
                          </a:solidFill>
                        </a:rPr>
                        <a:t>중간</a:t>
                      </a:r>
                    </a:p>
                  </a:txBody>
                  <a:tcPr>
                    <a:lnL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C9F5F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136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049C6C2D-80DA-4DE1-8C4D-73984F09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8324FB12-E926-4475-B666-99830DDE6CE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72007" y="2925888"/>
            <a:ext cx="11751706" cy="796260"/>
          </a:xfrm>
        </p:spPr>
        <p:txBody>
          <a:bodyPr/>
          <a:lstStyle/>
          <a:p>
            <a:pPr algn="l"/>
            <a:r>
              <a:rPr lang="en-US" altLang="ko-KR" sz="7200" dirty="0">
                <a:solidFill>
                  <a:schemeClr val="bg1"/>
                </a:solidFill>
              </a:rPr>
              <a:t>E-Health </a:t>
            </a:r>
            <a:r>
              <a:rPr lang="ko-KR" altLang="en-US" sz="7200" dirty="0">
                <a:solidFill>
                  <a:schemeClr val="bg1"/>
                </a:solidFill>
              </a:rPr>
              <a:t>플랫폼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8267E76-73C2-4EF7-81E7-54A717FFEDB1}"/>
              </a:ext>
            </a:extLst>
          </p:cNvPr>
          <p:cNvCxnSpPr>
            <a:cxnSpLocks/>
          </p:cNvCxnSpPr>
          <p:nvPr/>
        </p:nvCxnSpPr>
        <p:spPr>
          <a:xfrm>
            <a:off x="283189" y="4012598"/>
            <a:ext cx="1413205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93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2093</TotalTime>
  <Words>946</Words>
  <Application>Microsoft Office PowerPoint</Application>
  <PresentationFormat>사용자 지정</PresentationFormat>
  <Paragraphs>329</Paragraphs>
  <Slides>47</Slides>
  <Notes>40</Notes>
  <HiddenSlides>0</HiddenSlides>
  <MMClips>5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60" baseType="lpstr">
      <vt:lpstr>Apple SD Gothic Neo</vt:lpstr>
      <vt:lpstr>-apple-system</vt:lpstr>
      <vt:lpstr>Arial Unicode MS</vt:lpstr>
      <vt:lpstr>D2coding</vt:lpstr>
      <vt:lpstr>HY목각파임B</vt:lpstr>
      <vt:lpstr>Noto Sans Demilight</vt:lpstr>
      <vt:lpstr>system-ui</vt:lpstr>
      <vt:lpstr>맑은 고딕</vt:lpstr>
      <vt:lpstr>Arial</vt:lpstr>
      <vt:lpstr>Calibri</vt:lpstr>
      <vt:lpstr>Calibri Light</vt:lpstr>
      <vt:lpstr>Prompt</vt:lpstr>
      <vt:lpstr>Office Theme</vt:lpstr>
      <vt:lpstr>PowerPoint 프레젠테이션</vt:lpstr>
      <vt:lpstr>PowerPoint 프레젠테이션</vt:lpstr>
      <vt:lpstr>개발 배경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E-Health 플랫폼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제작에 필요한 언어 및 기술 학습</vt:lpstr>
      <vt:lpstr>PowerPoint 프레젠테이션</vt:lpstr>
      <vt:lpstr>프로젝트 관리</vt:lpstr>
      <vt:lpstr>PowerPoint 프레젠테이션</vt:lpstr>
      <vt:lpstr>PowerPoint 프레젠테이션</vt:lpstr>
      <vt:lpstr>PowerPoint 프레젠테이션</vt:lpstr>
      <vt:lpstr>기대효과</vt:lpstr>
      <vt:lpstr>PowerPoint 프레젠테이션</vt:lpstr>
      <vt:lpstr>향후 발전 방향</vt:lpstr>
      <vt:lpstr>PowerPoint 프레젠테이션</vt:lpstr>
      <vt:lpstr>PowerPoint 프레젠테이션</vt:lpstr>
      <vt:lpstr>Q &amp; A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서 승환</cp:lastModifiedBy>
  <cp:revision>205</cp:revision>
  <dcterms:created xsi:type="dcterms:W3CDTF">2024-04-19T06:18:46Z</dcterms:created>
  <dcterms:modified xsi:type="dcterms:W3CDTF">2025-02-12T06:53:20Z</dcterms:modified>
</cp:coreProperties>
</file>